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Tahoma" panose="020B0604030504040204" pitchFamily="34" charset="0"/>
      <p:regular r:id="rId13"/>
      <p:bold r:id="rId14"/>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10/31/2024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577340"/>
            <a:ext cx="7468553" cy="2914650"/>
          </a:xfrm>
          <a:prstGeom prst="rect">
            <a:avLst/>
          </a:prstGeom>
          <a:noFill/>
        </p:spPr>
        <p:txBody>
          <a:bodyPr wrap="square" lIns="0" tIns="0" rIns="0" bIns="0" rtlCol="0" anchor="t"/>
          <a:lstStyle/>
          <a:p>
            <a:pPr marL="0" indent="0">
              <a:lnSpc>
                <a:spcPts val="7650"/>
              </a:lnSpc>
              <a:buNone/>
            </a:pPr>
            <a:r>
              <a:rPr lang="en-US" sz="6100" dirty="0">
                <a:solidFill>
                  <a:srgbClr val="1F1E1E"/>
                </a:solidFill>
                <a:latin typeface="Tahoma" panose="020B0604030504040204" pitchFamily="34" charset="0"/>
                <a:ea typeface="Tahoma" panose="020B0604030504040204" pitchFamily="34" charset="0"/>
                <a:cs typeface="Tahoma" panose="020B0604030504040204" pitchFamily="34" charset="0"/>
              </a:rPr>
              <a:t>Công cụ và môi trường phát triển phần mềm</a:t>
            </a:r>
            <a:endParaRPr lang="en-US" sz="6100" dirty="0">
              <a:latin typeface="Tahoma" panose="020B0604030504040204" pitchFamily="34" charset="0"/>
              <a:ea typeface="Tahoma" panose="020B0604030504040204" pitchFamily="34" charset="0"/>
              <a:cs typeface="Tahoma" panose="020B0604030504040204" pitchFamily="34" charset="0"/>
            </a:endParaRPr>
          </a:p>
        </p:txBody>
      </p:sp>
      <p:sp>
        <p:nvSpPr>
          <p:cNvPr id="4" name="Text 1"/>
          <p:cNvSpPr/>
          <p:nvPr/>
        </p:nvSpPr>
        <p:spPr>
          <a:xfrm>
            <a:off x="837724" y="4850963"/>
            <a:ext cx="7468553" cy="383024"/>
          </a:xfrm>
          <a:prstGeom prst="rect">
            <a:avLst/>
          </a:prstGeom>
          <a:noFill/>
        </p:spPr>
        <p:txBody>
          <a:bodyPr wrap="none" lIns="0" tIns="0" rIns="0" bIns="0" rtlCol="0" anchor="t"/>
          <a:lstStyle/>
          <a:p>
            <a:pPr marL="0" indent="0">
              <a:lnSpc>
                <a:spcPts val="3000"/>
              </a:lnSpc>
              <a:buNone/>
            </a:pPr>
            <a:r>
              <a:rPr lang="en-US" sz="2800" dirty="0">
                <a:solidFill>
                  <a:srgbClr val="3B3535"/>
                </a:solidFill>
                <a:latin typeface="Tahoma" panose="020B0604030504040204" pitchFamily="34" charset="0"/>
                <a:ea typeface="Tahoma" panose="020B0604030504040204" pitchFamily="34" charset="0"/>
                <a:cs typeface="Tahoma" panose="020B0604030504040204" pitchFamily="34" charset="0"/>
              </a:rPr>
              <a:t>Website Đặt Phòng Khách S</a:t>
            </a:r>
            <a:r>
              <a:rPr lang="vi-VN" altLang="en-US" sz="2800" dirty="0">
                <a:solidFill>
                  <a:srgbClr val="3B3535"/>
                </a:solidFill>
                <a:latin typeface="Tahoma" panose="020B0604030504040204" pitchFamily="34" charset="0"/>
                <a:ea typeface="Tahoma" panose="020B0604030504040204" pitchFamily="34" charset="0"/>
                <a:cs typeface="Tahoma" panose="020B0604030504040204" pitchFamily="34" charset="0"/>
              </a:rPr>
              <a:t>ạn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3008709"/>
            <a:ext cx="5632490" cy="704017"/>
          </a:xfrm>
          <a:prstGeom prst="rect">
            <a:avLst/>
          </a:prstGeom>
          <a:noFill/>
        </p:spPr>
        <p:txBody>
          <a:bodyPr wrap="none" lIns="0" tIns="0" rIns="0" bIns="0" rtlCol="0" anchor="t"/>
          <a:lstStyle/>
          <a:p>
            <a:pPr marL="0" indent="0">
              <a:lnSpc>
                <a:spcPts val="5500"/>
              </a:lnSpc>
              <a:buNone/>
            </a:pPr>
            <a:r>
              <a:rPr lang="en-US" sz="4400" dirty="0">
                <a:solidFill>
                  <a:srgbClr val="1F1E1E"/>
                </a:solidFill>
                <a:latin typeface="Tahoma" panose="020B0604030504040204" pitchFamily="34" charset="0"/>
                <a:ea typeface="Tahoma" panose="020B0604030504040204" pitchFamily="34" charset="0"/>
                <a:cs typeface="Tahoma" panose="020B0604030504040204" pitchFamily="34" charset="0"/>
              </a:rPr>
              <a:t>Cảm ơn!</a:t>
            </a:r>
            <a:endParaRPr lang="en-US" sz="4400" dirty="0">
              <a:latin typeface="Tahoma" panose="020B0604030504040204" pitchFamily="34" charset="0"/>
              <a:ea typeface="Tahoma" panose="020B0604030504040204" pitchFamily="34" charset="0"/>
              <a:cs typeface="Tahoma" panose="020B0604030504040204" pitchFamily="34" charset="0"/>
            </a:endParaRPr>
          </a:p>
        </p:txBody>
      </p:sp>
      <p:sp>
        <p:nvSpPr>
          <p:cNvPr id="4" name="Text 1"/>
          <p:cNvSpPr/>
          <p:nvPr/>
        </p:nvSpPr>
        <p:spPr>
          <a:xfrm>
            <a:off x="837724" y="4071699"/>
            <a:ext cx="7468553" cy="1149072"/>
          </a:xfrm>
          <a:prstGeom prst="rect">
            <a:avLst/>
          </a:prstGeom>
          <a:noFill/>
        </p:spPr>
        <p:txBody>
          <a:bodyPr wrap="square" lIns="0" tIns="0" rIns="0" bIns="0" rtlCol="0" anchor="t"/>
          <a:lstStyle/>
          <a:p>
            <a:pPr marL="0" indent="0">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Chúng tôi đã giới thiệu các công cụ và môi trường phát triển phần mềm hữu ích như GitHub, Figma và Trello. Hy vọng các thông tin này sẽ hữu ích cho bạn trong quá trình phát triển ứng dụng.</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2868811"/>
            <a:ext cx="5632490" cy="704017"/>
          </a:xfrm>
          <a:prstGeom prst="rect">
            <a:avLst/>
          </a:prstGeom>
          <a:noFill/>
        </p:spPr>
        <p:txBody>
          <a:bodyPr wrap="none" lIns="0" tIns="0" rIns="0" bIns="0" rtlCol="0" anchor="t"/>
          <a:lstStyle/>
          <a:p>
            <a:pPr marL="0" indent="0">
              <a:lnSpc>
                <a:spcPts val="5500"/>
              </a:lnSpc>
              <a:buNone/>
            </a:pPr>
            <a:r>
              <a:rPr lang="en-US" sz="4400" dirty="0">
                <a:solidFill>
                  <a:srgbClr val="1F1E1E"/>
                </a:solidFill>
                <a:latin typeface="Tahoma" panose="020B0604030504040204" pitchFamily="34" charset="0"/>
                <a:ea typeface="Tahoma" panose="020B0604030504040204" pitchFamily="34" charset="0"/>
                <a:cs typeface="Tahoma" panose="020B0604030504040204" pitchFamily="34" charset="0"/>
              </a:rPr>
              <a:t>Thành viên</a:t>
            </a:r>
            <a:endParaRPr lang="en-US" sz="4400" dirty="0">
              <a:latin typeface="Tahoma" panose="020B0604030504040204" pitchFamily="34" charset="0"/>
              <a:ea typeface="Tahoma" panose="020B0604030504040204" pitchFamily="34" charset="0"/>
              <a:cs typeface="Tahoma" panose="020B0604030504040204" pitchFamily="34" charset="0"/>
            </a:endParaRPr>
          </a:p>
        </p:txBody>
      </p:sp>
      <p:sp>
        <p:nvSpPr>
          <p:cNvPr id="3" name="Text 1"/>
          <p:cNvSpPr/>
          <p:nvPr/>
        </p:nvSpPr>
        <p:spPr>
          <a:xfrm>
            <a:off x="837724" y="4171117"/>
            <a:ext cx="2816185" cy="351949"/>
          </a:xfrm>
          <a:prstGeom prst="rect">
            <a:avLst/>
          </a:prstGeom>
          <a:noFill/>
        </p:spPr>
        <p:txBody>
          <a:bodyPr wrap="none" lIns="0" tIns="0" rIns="0" bIns="0" rtlCol="0" anchor="t"/>
          <a:lstStyle/>
          <a:p>
            <a:pPr marL="0" indent="0">
              <a:lnSpc>
                <a:spcPts val="2750"/>
              </a:lnSpc>
              <a:buNone/>
            </a:pPr>
            <a:r>
              <a:rPr lang="en-US" sz="2200" dirty="0">
                <a:solidFill>
                  <a:srgbClr val="1F1E1E"/>
                </a:solidFill>
                <a:latin typeface="Tahoma" panose="020B0604030504040204" pitchFamily="34" charset="0"/>
                <a:ea typeface="Tahoma" panose="020B0604030504040204" pitchFamily="34" charset="0"/>
                <a:cs typeface="Tahoma" panose="020B0604030504040204" pitchFamily="34" charset="0"/>
              </a:rPr>
              <a:t>Đoàn Minh Thông</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4" name="Text 2"/>
          <p:cNvSpPr/>
          <p:nvPr/>
        </p:nvSpPr>
        <p:spPr>
          <a:xfrm>
            <a:off x="837724" y="4762381"/>
            <a:ext cx="6185535" cy="383024"/>
          </a:xfrm>
          <a:prstGeom prst="rect">
            <a:avLst/>
          </a:prstGeom>
          <a:noFill/>
        </p:spPr>
        <p:txBody>
          <a:bodyPr wrap="none" lIns="0" tIns="0" rIns="0" bIns="0" rtlCol="0" anchor="t"/>
          <a:lstStyle/>
          <a:p>
            <a:pPr marL="0" indent="0">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2180608432</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
        <p:nvSpPr>
          <p:cNvPr id="5" name="Text 3"/>
          <p:cNvSpPr/>
          <p:nvPr/>
        </p:nvSpPr>
        <p:spPr>
          <a:xfrm>
            <a:off x="7614761" y="4171117"/>
            <a:ext cx="2816185" cy="351949"/>
          </a:xfrm>
          <a:prstGeom prst="rect">
            <a:avLst/>
          </a:prstGeom>
          <a:noFill/>
        </p:spPr>
        <p:txBody>
          <a:bodyPr wrap="none" lIns="0" tIns="0" rIns="0" bIns="0" rtlCol="0" anchor="t"/>
          <a:lstStyle/>
          <a:p>
            <a:pPr marL="0" indent="0">
              <a:lnSpc>
                <a:spcPts val="2750"/>
              </a:lnSpc>
              <a:buNone/>
            </a:pPr>
            <a:r>
              <a:rPr lang="en-US" sz="2200" dirty="0">
                <a:solidFill>
                  <a:srgbClr val="1F1E1E"/>
                </a:solidFill>
                <a:latin typeface="Tahoma" panose="020B0604030504040204" pitchFamily="34" charset="0"/>
                <a:ea typeface="Tahoma" panose="020B0604030504040204" pitchFamily="34" charset="0"/>
                <a:cs typeface="Tahoma" panose="020B0604030504040204" pitchFamily="34" charset="0"/>
              </a:rPr>
              <a:t>Nguyễn Mậu Phương</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6" name="Text 4"/>
          <p:cNvSpPr/>
          <p:nvPr/>
        </p:nvSpPr>
        <p:spPr>
          <a:xfrm>
            <a:off x="7614761" y="4762381"/>
            <a:ext cx="6185535" cy="383024"/>
          </a:xfrm>
          <a:prstGeom prst="rect">
            <a:avLst/>
          </a:prstGeom>
          <a:noFill/>
        </p:spPr>
        <p:txBody>
          <a:bodyPr wrap="none" lIns="0" tIns="0" rIns="0" bIns="0" rtlCol="0" anchor="t"/>
          <a:lstStyle/>
          <a:p>
            <a:pPr marL="0" indent="0">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2180601202</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580793"/>
            <a:ext cx="7468553" cy="1408033"/>
          </a:xfrm>
          <a:prstGeom prst="rect">
            <a:avLst/>
          </a:prstGeom>
          <a:noFill/>
        </p:spPr>
        <p:txBody>
          <a:bodyPr wrap="square" lIns="0" tIns="0" rIns="0" bIns="0" rtlCol="0" anchor="t"/>
          <a:lstStyle/>
          <a:p>
            <a:pPr marL="0" indent="0">
              <a:lnSpc>
                <a:spcPts val="5500"/>
              </a:lnSpc>
              <a:buNone/>
            </a:pPr>
            <a:r>
              <a:rPr lang="en-US" sz="4400" dirty="0">
                <a:solidFill>
                  <a:srgbClr val="1F1E1E"/>
                </a:solidFill>
                <a:latin typeface="Tahoma" panose="020B0604030504040204" pitchFamily="34" charset="0"/>
                <a:ea typeface="Tahoma" panose="020B0604030504040204" pitchFamily="34" charset="0"/>
                <a:cs typeface="Tahoma" panose="020B0604030504040204" pitchFamily="34" charset="0"/>
              </a:rPr>
              <a:t>Công cụ và môi trường phát triển</a:t>
            </a:r>
            <a:endParaRPr lang="en-US" sz="4400" dirty="0">
              <a:latin typeface="Tahoma" panose="020B0604030504040204" pitchFamily="34" charset="0"/>
              <a:ea typeface="Tahoma" panose="020B0604030504040204" pitchFamily="34" charset="0"/>
              <a:cs typeface="Tahoma" panose="020B0604030504040204" pitchFamily="34" charset="0"/>
            </a:endParaRPr>
          </a:p>
        </p:txBody>
      </p:sp>
      <p:sp>
        <p:nvSpPr>
          <p:cNvPr id="4" name="Shape 1"/>
          <p:cNvSpPr/>
          <p:nvPr/>
        </p:nvSpPr>
        <p:spPr>
          <a:xfrm>
            <a:off x="6324124" y="3617000"/>
            <a:ext cx="538520" cy="538520"/>
          </a:xfrm>
          <a:prstGeom prst="roundRect">
            <a:avLst>
              <a:gd name="adj" fmla="val 6668"/>
            </a:avLst>
          </a:prstGeom>
          <a:solidFill>
            <a:srgbClr val="F3E8E8"/>
          </a:solidFill>
        </p:spPr>
      </p:sp>
      <p:sp>
        <p:nvSpPr>
          <p:cNvPr id="5" name="Text 2"/>
          <p:cNvSpPr/>
          <p:nvPr/>
        </p:nvSpPr>
        <p:spPr>
          <a:xfrm>
            <a:off x="6541413" y="3717250"/>
            <a:ext cx="103823" cy="337899"/>
          </a:xfrm>
          <a:prstGeom prst="rect">
            <a:avLst/>
          </a:prstGeom>
          <a:noFill/>
        </p:spPr>
        <p:txBody>
          <a:bodyPr wrap="none" lIns="0" tIns="0" rIns="0" bIns="0" rtlCol="0" anchor="t"/>
          <a:lstStyle/>
          <a:p>
            <a:pPr marL="0" indent="0" algn="ctr">
              <a:lnSpc>
                <a:spcPts val="2650"/>
              </a:lnSpc>
              <a:buNone/>
            </a:pPr>
            <a:r>
              <a:rPr lang="en-US" sz="2650" dirty="0">
                <a:solidFill>
                  <a:srgbClr val="3B3535"/>
                </a:solidFill>
                <a:latin typeface="Tahoma" panose="020B0604030504040204" pitchFamily="34" charset="0"/>
                <a:ea typeface="Tahoma" panose="020B0604030504040204" pitchFamily="34" charset="0"/>
                <a:cs typeface="Tahoma" panose="020B0604030504040204" pitchFamily="34" charset="0"/>
              </a:rPr>
              <a:t>1</a:t>
            </a:r>
            <a:endParaRPr lang="en-US" sz="2650" dirty="0">
              <a:latin typeface="Tahoma" panose="020B0604030504040204" pitchFamily="34" charset="0"/>
              <a:ea typeface="Tahoma" panose="020B0604030504040204" pitchFamily="34" charset="0"/>
              <a:cs typeface="Tahoma" panose="020B0604030504040204" pitchFamily="34" charset="0"/>
            </a:endParaRPr>
          </a:p>
        </p:txBody>
      </p:sp>
      <p:sp>
        <p:nvSpPr>
          <p:cNvPr id="6" name="Text 3"/>
          <p:cNvSpPr/>
          <p:nvPr/>
        </p:nvSpPr>
        <p:spPr>
          <a:xfrm>
            <a:off x="7101959" y="3617000"/>
            <a:ext cx="2816185" cy="351949"/>
          </a:xfrm>
          <a:prstGeom prst="rect">
            <a:avLst/>
          </a:prstGeom>
          <a:noFill/>
        </p:spPr>
        <p:txBody>
          <a:bodyPr wrap="none" lIns="0" tIns="0" rIns="0" bIns="0" rtlCol="0" anchor="t"/>
          <a:lstStyle/>
          <a:p>
            <a:pPr marL="0" indent="0">
              <a:lnSpc>
                <a:spcPts val="2750"/>
              </a:lnSpc>
              <a:buNone/>
            </a:pPr>
            <a:r>
              <a:rPr lang="en-US" sz="2200" dirty="0">
                <a:solidFill>
                  <a:srgbClr val="3B3535"/>
                </a:solidFill>
                <a:latin typeface="Tahoma" panose="020B0604030504040204" pitchFamily="34" charset="0"/>
                <a:ea typeface="Tahoma" panose="020B0604030504040204" pitchFamily="34" charset="0"/>
                <a:cs typeface="Tahoma" panose="020B0604030504040204" pitchFamily="34" charset="0"/>
              </a:rPr>
              <a:t>GitHub</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7" name="Text 4"/>
          <p:cNvSpPr/>
          <p:nvPr/>
        </p:nvSpPr>
        <p:spPr>
          <a:xfrm>
            <a:off x="7101959" y="4112538"/>
            <a:ext cx="2836783" cy="1149072"/>
          </a:xfrm>
          <a:prstGeom prst="rect">
            <a:avLst/>
          </a:prstGeom>
          <a:noFill/>
        </p:spPr>
        <p:txBody>
          <a:bodyPr wrap="square" lIns="0" tIns="0" rIns="0" bIns="0" rtlCol="0" anchor="t"/>
          <a:lstStyle/>
          <a:p>
            <a:pPr marL="0" indent="0">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Quản lý mã nguồn, theo dõi phiên bản và hợp tác phát triển ứng dụng.</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
        <p:nvSpPr>
          <p:cNvPr id="8" name="Shape 5"/>
          <p:cNvSpPr/>
          <p:nvPr/>
        </p:nvSpPr>
        <p:spPr>
          <a:xfrm>
            <a:off x="10178058" y="3617000"/>
            <a:ext cx="538520" cy="538520"/>
          </a:xfrm>
          <a:prstGeom prst="roundRect">
            <a:avLst>
              <a:gd name="adj" fmla="val 6668"/>
            </a:avLst>
          </a:prstGeom>
          <a:solidFill>
            <a:srgbClr val="F3E8E8"/>
          </a:solidFill>
        </p:spPr>
      </p:sp>
      <p:sp>
        <p:nvSpPr>
          <p:cNvPr id="9" name="Text 6"/>
          <p:cNvSpPr/>
          <p:nvPr/>
        </p:nvSpPr>
        <p:spPr>
          <a:xfrm>
            <a:off x="10354627" y="3717250"/>
            <a:ext cx="185261" cy="337899"/>
          </a:xfrm>
          <a:prstGeom prst="rect">
            <a:avLst/>
          </a:prstGeom>
          <a:noFill/>
        </p:spPr>
        <p:txBody>
          <a:bodyPr wrap="none" lIns="0" tIns="0" rIns="0" bIns="0" rtlCol="0" anchor="t"/>
          <a:lstStyle/>
          <a:p>
            <a:pPr marL="0" indent="0" algn="ctr">
              <a:lnSpc>
                <a:spcPts val="2650"/>
              </a:lnSpc>
              <a:buNone/>
            </a:pPr>
            <a:r>
              <a:rPr lang="en-US" sz="2650" dirty="0">
                <a:solidFill>
                  <a:srgbClr val="3B3535"/>
                </a:solidFill>
                <a:latin typeface="Tahoma" panose="020B0604030504040204" pitchFamily="34" charset="0"/>
                <a:ea typeface="Tahoma" panose="020B0604030504040204" pitchFamily="34" charset="0"/>
                <a:cs typeface="Tahoma" panose="020B0604030504040204" pitchFamily="34" charset="0"/>
              </a:rPr>
              <a:t>2</a:t>
            </a:r>
            <a:endParaRPr lang="en-US" sz="2650" dirty="0">
              <a:latin typeface="Tahoma" panose="020B0604030504040204" pitchFamily="34" charset="0"/>
              <a:ea typeface="Tahoma" panose="020B0604030504040204" pitchFamily="34" charset="0"/>
              <a:cs typeface="Tahoma" panose="020B0604030504040204" pitchFamily="34" charset="0"/>
            </a:endParaRPr>
          </a:p>
        </p:txBody>
      </p:sp>
      <p:sp>
        <p:nvSpPr>
          <p:cNvPr id="10" name="Text 7"/>
          <p:cNvSpPr/>
          <p:nvPr/>
        </p:nvSpPr>
        <p:spPr>
          <a:xfrm>
            <a:off x="10955893" y="3617000"/>
            <a:ext cx="2816185" cy="351949"/>
          </a:xfrm>
          <a:prstGeom prst="rect">
            <a:avLst/>
          </a:prstGeom>
          <a:noFill/>
        </p:spPr>
        <p:txBody>
          <a:bodyPr wrap="none" lIns="0" tIns="0" rIns="0" bIns="0" rtlCol="0" anchor="t"/>
          <a:lstStyle/>
          <a:p>
            <a:pPr marL="0" indent="0">
              <a:lnSpc>
                <a:spcPts val="2750"/>
              </a:lnSpc>
              <a:buNone/>
            </a:pPr>
            <a:r>
              <a:rPr lang="en-US" sz="2200" dirty="0">
                <a:solidFill>
                  <a:srgbClr val="3B3535"/>
                </a:solidFill>
                <a:latin typeface="Tahoma" panose="020B0604030504040204" pitchFamily="34" charset="0"/>
                <a:ea typeface="Tahoma" panose="020B0604030504040204" pitchFamily="34" charset="0"/>
                <a:cs typeface="Tahoma" panose="020B0604030504040204" pitchFamily="34" charset="0"/>
              </a:rPr>
              <a:t>Figma</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11" name="Text 8"/>
          <p:cNvSpPr/>
          <p:nvPr/>
        </p:nvSpPr>
        <p:spPr>
          <a:xfrm>
            <a:off x="10955893" y="4112538"/>
            <a:ext cx="2836783" cy="1149072"/>
          </a:xfrm>
          <a:prstGeom prst="rect">
            <a:avLst/>
          </a:prstGeom>
          <a:noFill/>
        </p:spPr>
        <p:txBody>
          <a:bodyPr wrap="square" lIns="0" tIns="0" rIns="0" bIns="0" rtlCol="0" anchor="t"/>
          <a:lstStyle/>
          <a:p>
            <a:pPr marL="0" indent="0">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Thiết kế giao diện người dùng trực quan và hiệu quả.</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
        <p:nvSpPr>
          <p:cNvPr id="12" name="Shape 9"/>
          <p:cNvSpPr/>
          <p:nvPr/>
        </p:nvSpPr>
        <p:spPr>
          <a:xfrm>
            <a:off x="6324124" y="5770126"/>
            <a:ext cx="538520" cy="538520"/>
          </a:xfrm>
          <a:prstGeom prst="roundRect">
            <a:avLst>
              <a:gd name="adj" fmla="val 6668"/>
            </a:avLst>
          </a:prstGeom>
          <a:solidFill>
            <a:srgbClr val="F3E8E8"/>
          </a:solidFill>
        </p:spPr>
      </p:sp>
      <p:sp>
        <p:nvSpPr>
          <p:cNvPr id="13" name="Text 10"/>
          <p:cNvSpPr/>
          <p:nvPr/>
        </p:nvSpPr>
        <p:spPr>
          <a:xfrm>
            <a:off x="6494264" y="5870377"/>
            <a:ext cx="198120" cy="337899"/>
          </a:xfrm>
          <a:prstGeom prst="rect">
            <a:avLst/>
          </a:prstGeom>
          <a:noFill/>
        </p:spPr>
        <p:txBody>
          <a:bodyPr wrap="none" lIns="0" tIns="0" rIns="0" bIns="0" rtlCol="0" anchor="t"/>
          <a:lstStyle/>
          <a:p>
            <a:pPr marL="0" indent="0" algn="ctr">
              <a:lnSpc>
                <a:spcPts val="2650"/>
              </a:lnSpc>
              <a:buNone/>
            </a:pPr>
            <a:r>
              <a:rPr lang="en-US" sz="2650" dirty="0">
                <a:solidFill>
                  <a:srgbClr val="3B3535"/>
                </a:solidFill>
                <a:latin typeface="Tahoma" panose="020B0604030504040204" pitchFamily="34" charset="0"/>
                <a:ea typeface="Tahoma" panose="020B0604030504040204" pitchFamily="34" charset="0"/>
                <a:cs typeface="Tahoma" panose="020B0604030504040204" pitchFamily="34" charset="0"/>
              </a:rPr>
              <a:t>3</a:t>
            </a:r>
            <a:endParaRPr lang="en-US" sz="2650" dirty="0">
              <a:latin typeface="Tahoma" panose="020B0604030504040204" pitchFamily="34" charset="0"/>
              <a:ea typeface="Tahoma" panose="020B0604030504040204" pitchFamily="34" charset="0"/>
              <a:cs typeface="Tahoma" panose="020B0604030504040204" pitchFamily="34" charset="0"/>
            </a:endParaRPr>
          </a:p>
        </p:txBody>
      </p:sp>
      <p:sp>
        <p:nvSpPr>
          <p:cNvPr id="14" name="Text 11"/>
          <p:cNvSpPr/>
          <p:nvPr/>
        </p:nvSpPr>
        <p:spPr>
          <a:xfrm>
            <a:off x="7101959" y="5770126"/>
            <a:ext cx="2816185" cy="351949"/>
          </a:xfrm>
          <a:prstGeom prst="rect">
            <a:avLst/>
          </a:prstGeom>
          <a:noFill/>
        </p:spPr>
        <p:txBody>
          <a:bodyPr wrap="none" lIns="0" tIns="0" rIns="0" bIns="0" rtlCol="0" anchor="t"/>
          <a:lstStyle/>
          <a:p>
            <a:pPr marL="0" indent="0">
              <a:lnSpc>
                <a:spcPts val="2750"/>
              </a:lnSpc>
              <a:buNone/>
            </a:pPr>
            <a:r>
              <a:rPr lang="en-US" sz="2200" dirty="0">
                <a:solidFill>
                  <a:srgbClr val="3B3535"/>
                </a:solidFill>
                <a:latin typeface="Tahoma" panose="020B0604030504040204" pitchFamily="34" charset="0"/>
                <a:ea typeface="Tahoma" panose="020B0604030504040204" pitchFamily="34" charset="0"/>
                <a:cs typeface="Tahoma" panose="020B0604030504040204" pitchFamily="34" charset="0"/>
              </a:rPr>
              <a:t>Trello</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15" name="Text 12"/>
          <p:cNvSpPr/>
          <p:nvPr/>
        </p:nvSpPr>
        <p:spPr>
          <a:xfrm>
            <a:off x="7101959" y="6265664"/>
            <a:ext cx="6690717" cy="383024"/>
          </a:xfrm>
          <a:prstGeom prst="rect">
            <a:avLst/>
          </a:prstGeom>
          <a:noFill/>
        </p:spPr>
        <p:txBody>
          <a:bodyPr wrap="none" lIns="0" tIns="0" rIns="0" bIns="0" rtlCol="0" anchor="t"/>
          <a:lstStyle/>
          <a:p>
            <a:pPr marL="0" indent="0">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Quản lý dự án, lập kế hoạch và theo dõi tiến độ.</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988338"/>
            <a:ext cx="7468553" cy="1408033"/>
          </a:xfrm>
          <a:prstGeom prst="rect">
            <a:avLst/>
          </a:prstGeom>
          <a:noFill/>
        </p:spPr>
        <p:txBody>
          <a:bodyPr wrap="square" lIns="0" tIns="0" rIns="0" bIns="0" rtlCol="0" anchor="t"/>
          <a:lstStyle/>
          <a:p>
            <a:pPr marL="0" indent="0">
              <a:lnSpc>
                <a:spcPts val="5500"/>
              </a:lnSpc>
              <a:buNone/>
            </a:pPr>
            <a:r>
              <a:rPr lang="en-US" sz="4400" dirty="0">
                <a:solidFill>
                  <a:srgbClr val="1F1E1E"/>
                </a:solidFill>
                <a:latin typeface="Tahoma" panose="020B0604030504040204" pitchFamily="34" charset="0"/>
                <a:ea typeface="Tahoma" panose="020B0604030504040204" pitchFamily="34" charset="0"/>
                <a:cs typeface="Tahoma" panose="020B0604030504040204" pitchFamily="34" charset="0"/>
              </a:rPr>
              <a:t>Công cụ phát triển mã nguồn mở</a:t>
            </a:r>
            <a:endParaRPr lang="en-US" sz="4400" dirty="0">
              <a:latin typeface="Tahoma" panose="020B0604030504040204" pitchFamily="34" charset="0"/>
              <a:ea typeface="Tahoma" panose="020B0604030504040204" pitchFamily="34" charset="0"/>
              <a:cs typeface="Tahoma" panose="020B0604030504040204" pitchFamily="34" charset="0"/>
            </a:endParaRPr>
          </a:p>
        </p:txBody>
      </p:sp>
      <p:sp>
        <p:nvSpPr>
          <p:cNvPr id="4" name="Shape 1"/>
          <p:cNvSpPr/>
          <p:nvPr/>
        </p:nvSpPr>
        <p:spPr>
          <a:xfrm>
            <a:off x="837724" y="2755344"/>
            <a:ext cx="3614618" cy="2123242"/>
          </a:xfrm>
          <a:prstGeom prst="roundRect">
            <a:avLst>
              <a:gd name="adj" fmla="val 1691"/>
            </a:avLst>
          </a:prstGeom>
          <a:solidFill>
            <a:srgbClr val="F3E8E8"/>
          </a:solidFill>
        </p:spPr>
      </p:sp>
      <p:sp>
        <p:nvSpPr>
          <p:cNvPr id="5" name="Text 2"/>
          <p:cNvSpPr/>
          <p:nvPr/>
        </p:nvSpPr>
        <p:spPr>
          <a:xfrm>
            <a:off x="1077039" y="2994660"/>
            <a:ext cx="2816185" cy="351949"/>
          </a:xfrm>
          <a:prstGeom prst="rect">
            <a:avLst/>
          </a:prstGeom>
          <a:noFill/>
        </p:spPr>
        <p:txBody>
          <a:bodyPr wrap="none" lIns="0" tIns="0" rIns="0" bIns="0" rtlCol="0" anchor="t"/>
          <a:lstStyle/>
          <a:p>
            <a:pPr marL="0" indent="0">
              <a:lnSpc>
                <a:spcPts val="2750"/>
              </a:lnSpc>
              <a:buNone/>
            </a:pPr>
            <a:r>
              <a:rPr lang="en-US" sz="2200" dirty="0">
                <a:solidFill>
                  <a:srgbClr val="3B3535"/>
                </a:solidFill>
                <a:latin typeface="Tahoma" panose="020B0604030504040204" pitchFamily="34" charset="0"/>
                <a:ea typeface="Tahoma" panose="020B0604030504040204" pitchFamily="34" charset="0"/>
                <a:cs typeface="Tahoma" panose="020B0604030504040204" pitchFamily="34" charset="0"/>
              </a:rPr>
              <a:t>Tiết kiệm chi phí</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6" name="Text 3"/>
          <p:cNvSpPr/>
          <p:nvPr/>
        </p:nvSpPr>
        <p:spPr>
          <a:xfrm>
            <a:off x="1077039" y="3490198"/>
            <a:ext cx="3135987" cy="1149072"/>
          </a:xfrm>
          <a:prstGeom prst="rect">
            <a:avLst/>
          </a:prstGeom>
          <a:noFill/>
        </p:spPr>
        <p:txBody>
          <a:bodyPr wrap="square" lIns="0" tIns="0" rIns="0" bIns="0" rtlCol="0" anchor="t"/>
          <a:lstStyle/>
          <a:p>
            <a:pPr marL="0" indent="0">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Các công cụ mã nguồn mở thường miễn phí, giúp giảm chi phí phát triển.</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
        <p:nvSpPr>
          <p:cNvPr id="7" name="Shape 4"/>
          <p:cNvSpPr/>
          <p:nvPr/>
        </p:nvSpPr>
        <p:spPr>
          <a:xfrm>
            <a:off x="4691658" y="2755344"/>
            <a:ext cx="3614618" cy="2123242"/>
          </a:xfrm>
          <a:prstGeom prst="roundRect">
            <a:avLst>
              <a:gd name="adj" fmla="val 1691"/>
            </a:avLst>
          </a:prstGeom>
          <a:solidFill>
            <a:srgbClr val="F3E8E8"/>
          </a:solidFill>
        </p:spPr>
      </p:sp>
      <p:sp>
        <p:nvSpPr>
          <p:cNvPr id="8" name="Text 5"/>
          <p:cNvSpPr/>
          <p:nvPr/>
        </p:nvSpPr>
        <p:spPr>
          <a:xfrm>
            <a:off x="4930973" y="2994660"/>
            <a:ext cx="2816185" cy="351949"/>
          </a:xfrm>
          <a:prstGeom prst="rect">
            <a:avLst/>
          </a:prstGeom>
          <a:noFill/>
        </p:spPr>
        <p:txBody>
          <a:bodyPr wrap="none" lIns="0" tIns="0" rIns="0" bIns="0" rtlCol="0" anchor="t"/>
          <a:lstStyle/>
          <a:p>
            <a:pPr marL="0" indent="0">
              <a:lnSpc>
                <a:spcPts val="2750"/>
              </a:lnSpc>
              <a:buNone/>
            </a:pPr>
            <a:r>
              <a:rPr lang="en-US" sz="2200" dirty="0">
                <a:solidFill>
                  <a:srgbClr val="3B3535"/>
                </a:solidFill>
                <a:latin typeface="Tahoma" panose="020B0604030504040204" pitchFamily="34" charset="0"/>
                <a:ea typeface="Tahoma" panose="020B0604030504040204" pitchFamily="34" charset="0"/>
                <a:cs typeface="Tahoma" panose="020B0604030504040204" pitchFamily="34" charset="0"/>
              </a:rPr>
              <a:t>Tính linh hoạt</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9" name="Text 6"/>
          <p:cNvSpPr/>
          <p:nvPr/>
        </p:nvSpPr>
        <p:spPr>
          <a:xfrm>
            <a:off x="4930973" y="3490198"/>
            <a:ext cx="3135987" cy="1149072"/>
          </a:xfrm>
          <a:prstGeom prst="rect">
            <a:avLst/>
          </a:prstGeom>
          <a:noFill/>
        </p:spPr>
        <p:txBody>
          <a:bodyPr wrap="square" lIns="0" tIns="0" rIns="0" bIns="0" rtlCol="0" anchor="t"/>
          <a:lstStyle/>
          <a:p>
            <a:pPr marL="0" indent="0">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Có thể tùy chỉnh và mở rộng các công cụ mã nguồn mở theo nhu cầu.</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
        <p:nvSpPr>
          <p:cNvPr id="10" name="Shape 7"/>
          <p:cNvSpPr/>
          <p:nvPr/>
        </p:nvSpPr>
        <p:spPr>
          <a:xfrm>
            <a:off x="837724" y="5117902"/>
            <a:ext cx="3614618" cy="2123242"/>
          </a:xfrm>
          <a:prstGeom prst="roundRect">
            <a:avLst>
              <a:gd name="adj" fmla="val 1691"/>
            </a:avLst>
          </a:prstGeom>
          <a:solidFill>
            <a:srgbClr val="F3E8E8"/>
          </a:solidFill>
        </p:spPr>
      </p:sp>
      <p:sp>
        <p:nvSpPr>
          <p:cNvPr id="11" name="Text 8"/>
          <p:cNvSpPr/>
          <p:nvPr/>
        </p:nvSpPr>
        <p:spPr>
          <a:xfrm>
            <a:off x="1077039" y="5357217"/>
            <a:ext cx="2816185" cy="351949"/>
          </a:xfrm>
          <a:prstGeom prst="rect">
            <a:avLst/>
          </a:prstGeom>
          <a:noFill/>
        </p:spPr>
        <p:txBody>
          <a:bodyPr wrap="none" lIns="0" tIns="0" rIns="0" bIns="0" rtlCol="0" anchor="t"/>
          <a:lstStyle/>
          <a:p>
            <a:pPr marL="0" indent="0">
              <a:lnSpc>
                <a:spcPts val="2750"/>
              </a:lnSpc>
              <a:buNone/>
            </a:pPr>
            <a:r>
              <a:rPr lang="en-US" sz="2200" dirty="0">
                <a:solidFill>
                  <a:srgbClr val="3B3535"/>
                </a:solidFill>
                <a:latin typeface="Tahoma" panose="020B0604030504040204" pitchFamily="34" charset="0"/>
                <a:ea typeface="Tahoma" panose="020B0604030504040204" pitchFamily="34" charset="0"/>
                <a:cs typeface="Tahoma" panose="020B0604030504040204" pitchFamily="34" charset="0"/>
              </a:rPr>
              <a:t>Cộng đồng hỗ trợ</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12" name="Text 9"/>
          <p:cNvSpPr/>
          <p:nvPr/>
        </p:nvSpPr>
        <p:spPr>
          <a:xfrm>
            <a:off x="1077039" y="5852755"/>
            <a:ext cx="3135987" cy="1149072"/>
          </a:xfrm>
          <a:prstGeom prst="rect">
            <a:avLst/>
          </a:prstGeom>
          <a:noFill/>
        </p:spPr>
        <p:txBody>
          <a:bodyPr wrap="square" lIns="0" tIns="0" rIns="0" bIns="0" rtlCol="0" anchor="t"/>
          <a:lstStyle/>
          <a:p>
            <a:pPr marL="0" indent="0">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Các công cụ mã nguồn mở thường có cộng đồng lớn giúp đỡ.</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
        <p:nvSpPr>
          <p:cNvPr id="13" name="Shape 10"/>
          <p:cNvSpPr/>
          <p:nvPr/>
        </p:nvSpPr>
        <p:spPr>
          <a:xfrm>
            <a:off x="4691658" y="5117902"/>
            <a:ext cx="3614618" cy="2123242"/>
          </a:xfrm>
          <a:prstGeom prst="roundRect">
            <a:avLst>
              <a:gd name="adj" fmla="val 1691"/>
            </a:avLst>
          </a:prstGeom>
          <a:solidFill>
            <a:srgbClr val="F3E8E8"/>
          </a:solidFill>
        </p:spPr>
      </p:sp>
      <p:sp>
        <p:nvSpPr>
          <p:cNvPr id="14" name="Text 11"/>
          <p:cNvSpPr/>
          <p:nvPr/>
        </p:nvSpPr>
        <p:spPr>
          <a:xfrm>
            <a:off x="4930973" y="5357217"/>
            <a:ext cx="2816185" cy="351949"/>
          </a:xfrm>
          <a:prstGeom prst="rect">
            <a:avLst/>
          </a:prstGeom>
          <a:noFill/>
        </p:spPr>
        <p:txBody>
          <a:bodyPr wrap="none" lIns="0" tIns="0" rIns="0" bIns="0" rtlCol="0" anchor="t"/>
          <a:lstStyle/>
          <a:p>
            <a:pPr marL="0" indent="0">
              <a:lnSpc>
                <a:spcPts val="2750"/>
              </a:lnSpc>
              <a:buNone/>
            </a:pPr>
            <a:r>
              <a:rPr lang="en-US" sz="2200" dirty="0">
                <a:solidFill>
                  <a:srgbClr val="3B3535"/>
                </a:solidFill>
                <a:latin typeface="Tahoma" panose="020B0604030504040204" pitchFamily="34" charset="0"/>
                <a:ea typeface="Tahoma" panose="020B0604030504040204" pitchFamily="34" charset="0"/>
                <a:cs typeface="Tahoma" panose="020B0604030504040204" pitchFamily="34" charset="0"/>
              </a:rPr>
              <a:t>Bảo mật tốt</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15" name="Text 12"/>
          <p:cNvSpPr/>
          <p:nvPr/>
        </p:nvSpPr>
        <p:spPr>
          <a:xfrm>
            <a:off x="4930973" y="5852755"/>
            <a:ext cx="3135987" cy="766048"/>
          </a:xfrm>
          <a:prstGeom prst="rect">
            <a:avLst/>
          </a:prstGeom>
          <a:noFill/>
        </p:spPr>
        <p:txBody>
          <a:bodyPr wrap="square" lIns="0" tIns="0" rIns="0" bIns="0" rtlCol="0" anchor="t"/>
          <a:lstStyle/>
          <a:p>
            <a:pPr marL="0" indent="0">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Mã nguồn mở giúp phát hiện và sửa lỗi bảo mật hiệu quả.</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838218"/>
            <a:ext cx="5632490" cy="704017"/>
          </a:xfrm>
          <a:prstGeom prst="rect">
            <a:avLst/>
          </a:prstGeom>
          <a:noFill/>
        </p:spPr>
        <p:txBody>
          <a:bodyPr wrap="none" lIns="0" tIns="0" rIns="0" bIns="0" rtlCol="0" anchor="t"/>
          <a:lstStyle/>
          <a:p>
            <a:pPr marL="0" indent="0">
              <a:lnSpc>
                <a:spcPts val="5500"/>
              </a:lnSpc>
              <a:buNone/>
            </a:pPr>
            <a:r>
              <a:rPr lang="en-US" sz="4400" dirty="0">
                <a:solidFill>
                  <a:srgbClr val="1F1E1E"/>
                </a:solidFill>
                <a:latin typeface="Tahoma" panose="020B0604030504040204" pitchFamily="34" charset="0"/>
                <a:ea typeface="Tahoma" panose="020B0604030504040204" pitchFamily="34" charset="0"/>
                <a:cs typeface="Tahoma" panose="020B0604030504040204" pitchFamily="34" charset="0"/>
              </a:rPr>
              <a:t>Git/GitHub</a:t>
            </a:r>
            <a:endParaRPr lang="en-US" sz="4400" dirty="0">
              <a:latin typeface="Tahoma" panose="020B0604030504040204" pitchFamily="34" charset="0"/>
              <a:ea typeface="Tahoma" panose="020B0604030504040204" pitchFamily="34" charset="0"/>
              <a:cs typeface="Tahoma" panose="020B0604030504040204" pitchFamily="34" charset="0"/>
            </a:endParaRPr>
          </a:p>
        </p:txBody>
      </p:sp>
      <p:pic>
        <p:nvPicPr>
          <p:cNvPr id="4" name="Image 1" descr="preencoded.png"/>
          <p:cNvPicPr>
            <a:picLocks noChangeAspect="1"/>
          </p:cNvPicPr>
          <p:nvPr/>
        </p:nvPicPr>
        <p:blipFill>
          <a:blip r:embed="rId4"/>
          <a:stretch>
            <a:fillRect/>
          </a:stretch>
        </p:blipFill>
        <p:spPr>
          <a:xfrm>
            <a:off x="837724" y="4901208"/>
            <a:ext cx="598408" cy="598408"/>
          </a:xfrm>
          <a:prstGeom prst="rect">
            <a:avLst/>
          </a:prstGeom>
        </p:spPr>
      </p:pic>
      <p:sp>
        <p:nvSpPr>
          <p:cNvPr id="5" name="Text 1"/>
          <p:cNvSpPr/>
          <p:nvPr/>
        </p:nvSpPr>
        <p:spPr>
          <a:xfrm>
            <a:off x="837724" y="5738932"/>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3B3535"/>
                </a:solidFill>
                <a:latin typeface="Tahoma" panose="020B0604030504040204" pitchFamily="34" charset="0"/>
                <a:ea typeface="Tahoma" panose="020B0604030504040204" pitchFamily="34" charset="0"/>
                <a:cs typeface="Tahoma" panose="020B0604030504040204" pitchFamily="34" charset="0"/>
              </a:rPr>
              <a:t>Quản lý Phiên Bản</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6" name="Text 2"/>
          <p:cNvSpPr/>
          <p:nvPr/>
        </p:nvSpPr>
        <p:spPr>
          <a:xfrm>
            <a:off x="837724" y="6234470"/>
            <a:ext cx="4078962" cy="766048"/>
          </a:xfrm>
          <a:prstGeom prst="rect">
            <a:avLst/>
          </a:prstGeom>
          <a:noFill/>
        </p:spPr>
        <p:txBody>
          <a:bodyPr wrap="square" lIns="0" tIns="0" rIns="0" bIns="0" rtlCol="0" anchor="t"/>
          <a:lstStyle/>
          <a:p>
            <a:pPr marL="0" indent="0" algn="l">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Git cho phép theo dõi sự thay đổi và quản lý các phiên bản mã nguồn.</a:t>
            </a:r>
            <a:endParaRPr lang="en-US" sz="1850" dirty="0">
              <a:latin typeface="Tahoma" panose="020B0604030504040204" pitchFamily="34" charset="0"/>
              <a:ea typeface="Tahoma" panose="020B0604030504040204" pitchFamily="34" charset="0"/>
              <a:cs typeface="Tahoma" panose="020B0604030504040204" pitchFamily="34" charset="0"/>
            </a:endParaRPr>
          </a:p>
        </p:txBody>
      </p:sp>
      <p:pic>
        <p:nvPicPr>
          <p:cNvPr id="7" name="Image 2" descr="preencoded.png"/>
          <p:cNvPicPr>
            <a:picLocks noChangeAspect="1"/>
          </p:cNvPicPr>
          <p:nvPr/>
        </p:nvPicPr>
        <p:blipFill>
          <a:blip r:embed="rId5"/>
          <a:stretch>
            <a:fillRect/>
          </a:stretch>
        </p:blipFill>
        <p:spPr>
          <a:xfrm>
            <a:off x="5275659" y="4901208"/>
            <a:ext cx="598408" cy="598408"/>
          </a:xfrm>
          <a:prstGeom prst="rect">
            <a:avLst/>
          </a:prstGeom>
        </p:spPr>
      </p:pic>
      <p:sp>
        <p:nvSpPr>
          <p:cNvPr id="8" name="Text 3"/>
          <p:cNvSpPr/>
          <p:nvPr/>
        </p:nvSpPr>
        <p:spPr>
          <a:xfrm>
            <a:off x="5275659" y="5738932"/>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3B3535"/>
                </a:solidFill>
                <a:latin typeface="Tahoma" panose="020B0604030504040204" pitchFamily="34" charset="0"/>
                <a:ea typeface="Tahoma" panose="020B0604030504040204" pitchFamily="34" charset="0"/>
                <a:cs typeface="Tahoma" panose="020B0604030504040204" pitchFamily="34" charset="0"/>
              </a:rPr>
              <a:t>Hợp tác Phát Triển</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9" name="Text 4"/>
          <p:cNvSpPr/>
          <p:nvPr/>
        </p:nvSpPr>
        <p:spPr>
          <a:xfrm>
            <a:off x="5275659" y="6234470"/>
            <a:ext cx="4078962" cy="1149072"/>
          </a:xfrm>
          <a:prstGeom prst="rect">
            <a:avLst/>
          </a:prstGeom>
          <a:noFill/>
        </p:spPr>
        <p:txBody>
          <a:bodyPr wrap="square" lIns="0" tIns="0" rIns="0" bIns="0" rtlCol="0" anchor="t"/>
          <a:lstStyle/>
          <a:p>
            <a:pPr marL="0" indent="0" algn="l">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GitHub tạo điều kiện cho nhiều lập trình viên cùng làm việc trên một dự án.</a:t>
            </a:r>
            <a:endParaRPr lang="en-US" sz="1850" dirty="0">
              <a:latin typeface="Tahoma" panose="020B0604030504040204" pitchFamily="34" charset="0"/>
              <a:ea typeface="Tahoma" panose="020B0604030504040204" pitchFamily="34" charset="0"/>
              <a:cs typeface="Tahoma" panose="020B0604030504040204" pitchFamily="34" charset="0"/>
            </a:endParaRPr>
          </a:p>
        </p:txBody>
      </p:sp>
      <p:pic>
        <p:nvPicPr>
          <p:cNvPr id="10" name="Image 3" descr="preencoded.png"/>
          <p:cNvPicPr>
            <a:picLocks noChangeAspect="1"/>
          </p:cNvPicPr>
          <p:nvPr/>
        </p:nvPicPr>
        <p:blipFill>
          <a:blip r:embed="rId6"/>
          <a:stretch>
            <a:fillRect/>
          </a:stretch>
        </p:blipFill>
        <p:spPr>
          <a:xfrm>
            <a:off x="9713595" y="4901208"/>
            <a:ext cx="598408" cy="598408"/>
          </a:xfrm>
          <a:prstGeom prst="rect">
            <a:avLst/>
          </a:prstGeom>
        </p:spPr>
      </p:pic>
      <p:sp>
        <p:nvSpPr>
          <p:cNvPr id="11" name="Text 5"/>
          <p:cNvSpPr/>
          <p:nvPr/>
        </p:nvSpPr>
        <p:spPr>
          <a:xfrm>
            <a:off x="9713595" y="5738932"/>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3B3535"/>
                </a:solidFill>
                <a:latin typeface="Tahoma" panose="020B0604030504040204" pitchFamily="34" charset="0"/>
                <a:ea typeface="Tahoma" panose="020B0604030504040204" pitchFamily="34" charset="0"/>
                <a:cs typeface="Tahoma" panose="020B0604030504040204" pitchFamily="34" charset="0"/>
              </a:rPr>
              <a:t>Mã Nguồn Mở</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12" name="Text 6"/>
          <p:cNvSpPr/>
          <p:nvPr/>
        </p:nvSpPr>
        <p:spPr>
          <a:xfrm>
            <a:off x="9713595" y="6234470"/>
            <a:ext cx="4079081" cy="1149072"/>
          </a:xfrm>
          <a:prstGeom prst="rect">
            <a:avLst/>
          </a:prstGeom>
          <a:noFill/>
        </p:spPr>
        <p:txBody>
          <a:bodyPr wrap="square" lIns="0" tIns="0" rIns="0" bIns="0" rtlCol="0" anchor="t"/>
          <a:lstStyle/>
          <a:p>
            <a:pPr marL="0" indent="0" algn="l">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Các dự án mã nguồn mở trên GitHub cho phép cộng đồng đóng góp và chia sẻ.</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30686"/>
          </a:xfrm>
          <a:prstGeom prst="rect">
            <a:avLst/>
          </a:prstGeom>
        </p:spPr>
      </p:pic>
      <p:sp>
        <p:nvSpPr>
          <p:cNvPr id="3" name="Text 0"/>
          <p:cNvSpPr/>
          <p:nvPr/>
        </p:nvSpPr>
        <p:spPr>
          <a:xfrm>
            <a:off x="736521" y="3243382"/>
            <a:ext cx="5157788" cy="618887"/>
          </a:xfrm>
          <a:prstGeom prst="rect">
            <a:avLst/>
          </a:prstGeom>
          <a:noFill/>
        </p:spPr>
        <p:txBody>
          <a:bodyPr wrap="none" lIns="0" tIns="0" rIns="0" bIns="0" rtlCol="0" anchor="t"/>
          <a:lstStyle/>
          <a:p>
            <a:pPr marL="0" indent="0">
              <a:lnSpc>
                <a:spcPts val="4850"/>
              </a:lnSpc>
              <a:buNone/>
            </a:pPr>
            <a:r>
              <a:rPr lang="en-US" sz="3850" dirty="0">
                <a:solidFill>
                  <a:srgbClr val="1F1E1E"/>
                </a:solidFill>
                <a:latin typeface="Tahoma" panose="020B0604030504040204" pitchFamily="34" charset="0"/>
                <a:ea typeface="Tahoma" panose="020B0604030504040204" pitchFamily="34" charset="0"/>
                <a:cs typeface="Tahoma" panose="020B0604030504040204" pitchFamily="34" charset="0"/>
              </a:rPr>
              <a:t>Công cụ thiết kế UI/UX</a:t>
            </a:r>
            <a:endParaRPr lang="en-US" sz="3850" dirty="0">
              <a:latin typeface="Tahoma" panose="020B0604030504040204" pitchFamily="34" charset="0"/>
              <a:ea typeface="Tahoma" panose="020B0604030504040204" pitchFamily="34" charset="0"/>
              <a:cs typeface="Tahoma" panose="020B0604030504040204" pitchFamily="34" charset="0"/>
            </a:endParaRPr>
          </a:p>
        </p:txBody>
      </p:sp>
      <p:sp>
        <p:nvSpPr>
          <p:cNvPr id="4" name="Shape 1"/>
          <p:cNvSpPr/>
          <p:nvPr/>
        </p:nvSpPr>
        <p:spPr>
          <a:xfrm>
            <a:off x="736521" y="5897404"/>
            <a:ext cx="13157359" cy="22860"/>
          </a:xfrm>
          <a:prstGeom prst="roundRect">
            <a:avLst>
              <a:gd name="adj" fmla="val 138100"/>
            </a:avLst>
          </a:prstGeom>
          <a:solidFill>
            <a:srgbClr val="D9CECE"/>
          </a:solidFill>
        </p:spPr>
      </p:sp>
      <p:sp>
        <p:nvSpPr>
          <p:cNvPr id="5" name="Shape 2"/>
          <p:cNvSpPr/>
          <p:nvPr/>
        </p:nvSpPr>
        <p:spPr>
          <a:xfrm>
            <a:off x="3961686" y="5160943"/>
            <a:ext cx="22860" cy="736521"/>
          </a:xfrm>
          <a:prstGeom prst="roundRect">
            <a:avLst>
              <a:gd name="adj" fmla="val 138100"/>
            </a:avLst>
          </a:prstGeom>
          <a:solidFill>
            <a:srgbClr val="D9CECE"/>
          </a:solidFill>
        </p:spPr>
      </p:sp>
      <p:sp>
        <p:nvSpPr>
          <p:cNvPr id="6" name="Shape 3"/>
          <p:cNvSpPr/>
          <p:nvPr/>
        </p:nvSpPr>
        <p:spPr>
          <a:xfrm>
            <a:off x="3736419" y="5660648"/>
            <a:ext cx="473512" cy="473512"/>
          </a:xfrm>
          <a:prstGeom prst="roundRect">
            <a:avLst>
              <a:gd name="adj" fmla="val 6667"/>
            </a:avLst>
          </a:prstGeom>
          <a:solidFill>
            <a:srgbClr val="F3E8E8"/>
          </a:solidFill>
        </p:spPr>
      </p:sp>
      <p:sp>
        <p:nvSpPr>
          <p:cNvPr id="7" name="Text 4"/>
          <p:cNvSpPr/>
          <p:nvPr/>
        </p:nvSpPr>
        <p:spPr>
          <a:xfrm>
            <a:off x="3927515" y="5748754"/>
            <a:ext cx="91202" cy="297180"/>
          </a:xfrm>
          <a:prstGeom prst="rect">
            <a:avLst/>
          </a:prstGeom>
          <a:noFill/>
        </p:spPr>
        <p:txBody>
          <a:bodyPr wrap="none" lIns="0" tIns="0" rIns="0" bIns="0" rtlCol="0" anchor="t"/>
          <a:lstStyle/>
          <a:p>
            <a:pPr marL="0" indent="0" algn="ctr">
              <a:lnSpc>
                <a:spcPts val="2300"/>
              </a:lnSpc>
              <a:buNone/>
            </a:pPr>
            <a:r>
              <a:rPr lang="en-US" sz="2300" dirty="0">
                <a:solidFill>
                  <a:srgbClr val="3B3535"/>
                </a:solidFill>
                <a:latin typeface="Tahoma" panose="020B0604030504040204" pitchFamily="34" charset="0"/>
                <a:ea typeface="Tahoma" panose="020B0604030504040204" pitchFamily="34" charset="0"/>
                <a:cs typeface="Tahoma" panose="020B0604030504040204" pitchFamily="34" charset="0"/>
              </a:rPr>
              <a:t>1</a:t>
            </a:r>
            <a:endParaRPr lang="en-US" sz="2300" dirty="0">
              <a:latin typeface="Tahoma" panose="020B0604030504040204" pitchFamily="34" charset="0"/>
              <a:ea typeface="Tahoma" panose="020B0604030504040204" pitchFamily="34" charset="0"/>
              <a:cs typeface="Tahoma" panose="020B0604030504040204" pitchFamily="34" charset="0"/>
            </a:endParaRPr>
          </a:p>
        </p:txBody>
      </p:sp>
      <p:sp>
        <p:nvSpPr>
          <p:cNvPr id="8" name="Text 5"/>
          <p:cNvSpPr/>
          <p:nvPr/>
        </p:nvSpPr>
        <p:spPr>
          <a:xfrm>
            <a:off x="2735223" y="4177903"/>
            <a:ext cx="2476024" cy="309563"/>
          </a:xfrm>
          <a:prstGeom prst="rect">
            <a:avLst/>
          </a:prstGeom>
          <a:noFill/>
        </p:spPr>
        <p:txBody>
          <a:bodyPr wrap="none" lIns="0" tIns="0" rIns="0" bIns="0" rtlCol="0" anchor="t"/>
          <a:lstStyle/>
          <a:p>
            <a:pPr marL="0" indent="0" algn="ctr">
              <a:lnSpc>
                <a:spcPts val="2400"/>
              </a:lnSpc>
              <a:buNone/>
            </a:pPr>
            <a:r>
              <a:rPr lang="en-US" sz="1900" dirty="0">
                <a:solidFill>
                  <a:srgbClr val="3B3535"/>
                </a:solidFill>
                <a:latin typeface="Tahoma" panose="020B0604030504040204" pitchFamily="34" charset="0"/>
                <a:ea typeface="Tahoma" panose="020B0604030504040204" pitchFamily="34" charset="0"/>
                <a:cs typeface="Tahoma" panose="020B0604030504040204" pitchFamily="34" charset="0"/>
              </a:rPr>
              <a:t>Wireframing</a:t>
            </a:r>
            <a:endParaRPr lang="en-US" sz="1900" dirty="0">
              <a:latin typeface="Tahoma" panose="020B0604030504040204" pitchFamily="34" charset="0"/>
              <a:ea typeface="Tahoma" panose="020B0604030504040204" pitchFamily="34" charset="0"/>
              <a:cs typeface="Tahoma" panose="020B0604030504040204" pitchFamily="34" charset="0"/>
            </a:endParaRPr>
          </a:p>
        </p:txBody>
      </p:sp>
      <p:sp>
        <p:nvSpPr>
          <p:cNvPr id="9" name="Text 6"/>
          <p:cNvSpPr/>
          <p:nvPr/>
        </p:nvSpPr>
        <p:spPr>
          <a:xfrm>
            <a:off x="946904" y="4613672"/>
            <a:ext cx="6052661" cy="336709"/>
          </a:xfrm>
          <a:prstGeom prst="rect">
            <a:avLst/>
          </a:prstGeom>
          <a:noFill/>
        </p:spPr>
        <p:txBody>
          <a:bodyPr wrap="none" lIns="0" tIns="0" rIns="0" bIns="0" rtlCol="0" anchor="t"/>
          <a:lstStyle/>
          <a:p>
            <a:pPr marL="0" indent="0" algn="ctr">
              <a:lnSpc>
                <a:spcPts val="2650"/>
              </a:lnSpc>
              <a:buNone/>
            </a:pPr>
            <a:r>
              <a:rPr lang="en-US" sz="1650" dirty="0">
                <a:solidFill>
                  <a:srgbClr val="3B3535"/>
                </a:solidFill>
                <a:latin typeface="Tahoma" panose="020B0604030504040204" pitchFamily="34" charset="0"/>
                <a:ea typeface="Tahoma" panose="020B0604030504040204" pitchFamily="34" charset="0"/>
                <a:cs typeface="Tahoma" panose="020B0604030504040204" pitchFamily="34" charset="0"/>
              </a:rPr>
              <a:t>Figma giúp xây dựng khung giao diện nhanh chóng.</a:t>
            </a:r>
            <a:endParaRPr lang="en-US" sz="1650" dirty="0">
              <a:latin typeface="Tahoma" panose="020B0604030504040204" pitchFamily="34" charset="0"/>
              <a:ea typeface="Tahoma" panose="020B0604030504040204" pitchFamily="34" charset="0"/>
              <a:cs typeface="Tahoma" panose="020B0604030504040204" pitchFamily="34" charset="0"/>
            </a:endParaRPr>
          </a:p>
        </p:txBody>
      </p:sp>
      <p:sp>
        <p:nvSpPr>
          <p:cNvPr id="10" name="Shape 7"/>
          <p:cNvSpPr/>
          <p:nvPr/>
        </p:nvSpPr>
        <p:spPr>
          <a:xfrm>
            <a:off x="7303532" y="5897344"/>
            <a:ext cx="22860" cy="736521"/>
          </a:xfrm>
          <a:prstGeom prst="roundRect">
            <a:avLst>
              <a:gd name="adj" fmla="val 138100"/>
            </a:avLst>
          </a:prstGeom>
          <a:solidFill>
            <a:srgbClr val="D9CECE"/>
          </a:solidFill>
        </p:spPr>
      </p:sp>
      <p:sp>
        <p:nvSpPr>
          <p:cNvPr id="11" name="Shape 8"/>
          <p:cNvSpPr/>
          <p:nvPr/>
        </p:nvSpPr>
        <p:spPr>
          <a:xfrm>
            <a:off x="7078266" y="5660648"/>
            <a:ext cx="473512" cy="473512"/>
          </a:xfrm>
          <a:prstGeom prst="roundRect">
            <a:avLst>
              <a:gd name="adj" fmla="val 6667"/>
            </a:avLst>
          </a:prstGeom>
          <a:solidFill>
            <a:srgbClr val="F3E8E8"/>
          </a:solidFill>
        </p:spPr>
      </p:sp>
      <p:sp>
        <p:nvSpPr>
          <p:cNvPr id="12" name="Text 9"/>
          <p:cNvSpPr/>
          <p:nvPr/>
        </p:nvSpPr>
        <p:spPr>
          <a:xfrm>
            <a:off x="7233523" y="5748754"/>
            <a:ext cx="162878" cy="297180"/>
          </a:xfrm>
          <a:prstGeom prst="rect">
            <a:avLst/>
          </a:prstGeom>
          <a:noFill/>
        </p:spPr>
        <p:txBody>
          <a:bodyPr wrap="none" lIns="0" tIns="0" rIns="0" bIns="0" rtlCol="0" anchor="t"/>
          <a:lstStyle/>
          <a:p>
            <a:pPr marL="0" indent="0" algn="ctr">
              <a:lnSpc>
                <a:spcPts val="2300"/>
              </a:lnSpc>
              <a:buNone/>
            </a:pPr>
            <a:r>
              <a:rPr lang="en-US" sz="2300" dirty="0">
                <a:solidFill>
                  <a:srgbClr val="3B3535"/>
                </a:solidFill>
                <a:latin typeface="Tahoma" panose="020B0604030504040204" pitchFamily="34" charset="0"/>
                <a:ea typeface="Tahoma" panose="020B0604030504040204" pitchFamily="34" charset="0"/>
                <a:cs typeface="Tahoma" panose="020B0604030504040204" pitchFamily="34" charset="0"/>
              </a:rPr>
              <a:t>2</a:t>
            </a:r>
            <a:endParaRPr lang="en-US" sz="2300" dirty="0">
              <a:latin typeface="Tahoma" panose="020B0604030504040204" pitchFamily="34" charset="0"/>
              <a:ea typeface="Tahoma" panose="020B0604030504040204" pitchFamily="34" charset="0"/>
              <a:cs typeface="Tahoma" panose="020B0604030504040204" pitchFamily="34" charset="0"/>
            </a:endParaRPr>
          </a:p>
        </p:txBody>
      </p:sp>
      <p:sp>
        <p:nvSpPr>
          <p:cNvPr id="13" name="Text 10"/>
          <p:cNvSpPr/>
          <p:nvPr/>
        </p:nvSpPr>
        <p:spPr>
          <a:xfrm>
            <a:off x="6077069" y="6844427"/>
            <a:ext cx="2476024" cy="309563"/>
          </a:xfrm>
          <a:prstGeom prst="rect">
            <a:avLst/>
          </a:prstGeom>
          <a:noFill/>
        </p:spPr>
        <p:txBody>
          <a:bodyPr wrap="none" lIns="0" tIns="0" rIns="0" bIns="0" rtlCol="0" anchor="t"/>
          <a:lstStyle/>
          <a:p>
            <a:pPr marL="0" indent="0" algn="ctr">
              <a:lnSpc>
                <a:spcPts val="2400"/>
              </a:lnSpc>
              <a:buNone/>
            </a:pPr>
            <a:r>
              <a:rPr lang="en-US" sz="1900" dirty="0">
                <a:solidFill>
                  <a:srgbClr val="3B3535"/>
                </a:solidFill>
                <a:latin typeface="Tahoma" panose="020B0604030504040204" pitchFamily="34" charset="0"/>
                <a:ea typeface="Tahoma" panose="020B0604030504040204" pitchFamily="34" charset="0"/>
                <a:cs typeface="Tahoma" panose="020B0604030504040204" pitchFamily="34" charset="0"/>
              </a:rPr>
              <a:t>Prototyping</a:t>
            </a:r>
            <a:endParaRPr lang="en-US" sz="1900" dirty="0">
              <a:latin typeface="Tahoma" panose="020B0604030504040204" pitchFamily="34" charset="0"/>
              <a:ea typeface="Tahoma" panose="020B0604030504040204" pitchFamily="34" charset="0"/>
              <a:cs typeface="Tahoma" panose="020B0604030504040204" pitchFamily="34" charset="0"/>
            </a:endParaRPr>
          </a:p>
        </p:txBody>
      </p:sp>
      <p:sp>
        <p:nvSpPr>
          <p:cNvPr id="14" name="Text 11"/>
          <p:cNvSpPr/>
          <p:nvPr/>
        </p:nvSpPr>
        <p:spPr>
          <a:xfrm>
            <a:off x="4288750" y="7280196"/>
            <a:ext cx="6052780" cy="336709"/>
          </a:xfrm>
          <a:prstGeom prst="rect">
            <a:avLst/>
          </a:prstGeom>
          <a:noFill/>
        </p:spPr>
        <p:txBody>
          <a:bodyPr wrap="none" lIns="0" tIns="0" rIns="0" bIns="0" rtlCol="0" anchor="t"/>
          <a:lstStyle/>
          <a:p>
            <a:pPr marL="0" indent="0" algn="ctr">
              <a:lnSpc>
                <a:spcPts val="2650"/>
              </a:lnSpc>
              <a:buNone/>
            </a:pPr>
            <a:r>
              <a:rPr lang="en-US" sz="1650" dirty="0">
                <a:solidFill>
                  <a:srgbClr val="3B3535"/>
                </a:solidFill>
                <a:latin typeface="Tahoma" panose="020B0604030504040204" pitchFamily="34" charset="0"/>
                <a:ea typeface="Tahoma" panose="020B0604030504040204" pitchFamily="34" charset="0"/>
                <a:cs typeface="Tahoma" panose="020B0604030504040204" pitchFamily="34" charset="0"/>
              </a:rPr>
              <a:t>Tạo các mẫu giao diện tương tác để thử nghiệm và phát triển.</a:t>
            </a:r>
            <a:endParaRPr lang="en-US" sz="1650" dirty="0">
              <a:latin typeface="Tahoma" panose="020B0604030504040204" pitchFamily="34" charset="0"/>
              <a:ea typeface="Tahoma" panose="020B0604030504040204" pitchFamily="34" charset="0"/>
              <a:cs typeface="Tahoma" panose="020B0604030504040204" pitchFamily="34" charset="0"/>
            </a:endParaRPr>
          </a:p>
        </p:txBody>
      </p:sp>
      <p:sp>
        <p:nvSpPr>
          <p:cNvPr id="15" name="Shape 12"/>
          <p:cNvSpPr/>
          <p:nvPr/>
        </p:nvSpPr>
        <p:spPr>
          <a:xfrm>
            <a:off x="10645497" y="5160943"/>
            <a:ext cx="22860" cy="736521"/>
          </a:xfrm>
          <a:prstGeom prst="roundRect">
            <a:avLst>
              <a:gd name="adj" fmla="val 138100"/>
            </a:avLst>
          </a:prstGeom>
          <a:solidFill>
            <a:srgbClr val="D9CECE"/>
          </a:solidFill>
        </p:spPr>
      </p:sp>
      <p:sp>
        <p:nvSpPr>
          <p:cNvPr id="16" name="Shape 13"/>
          <p:cNvSpPr/>
          <p:nvPr/>
        </p:nvSpPr>
        <p:spPr>
          <a:xfrm>
            <a:off x="10420231" y="5660648"/>
            <a:ext cx="473512" cy="473512"/>
          </a:xfrm>
          <a:prstGeom prst="roundRect">
            <a:avLst>
              <a:gd name="adj" fmla="val 6667"/>
            </a:avLst>
          </a:prstGeom>
          <a:solidFill>
            <a:srgbClr val="F3E8E8"/>
          </a:solidFill>
        </p:spPr>
      </p:sp>
      <p:sp>
        <p:nvSpPr>
          <p:cNvPr id="17" name="Text 14"/>
          <p:cNvSpPr/>
          <p:nvPr/>
        </p:nvSpPr>
        <p:spPr>
          <a:xfrm>
            <a:off x="10569893" y="5748754"/>
            <a:ext cx="174188" cy="297180"/>
          </a:xfrm>
          <a:prstGeom prst="rect">
            <a:avLst/>
          </a:prstGeom>
          <a:noFill/>
        </p:spPr>
        <p:txBody>
          <a:bodyPr wrap="none" lIns="0" tIns="0" rIns="0" bIns="0" rtlCol="0" anchor="t"/>
          <a:lstStyle/>
          <a:p>
            <a:pPr marL="0" indent="0" algn="ctr">
              <a:lnSpc>
                <a:spcPts val="2300"/>
              </a:lnSpc>
              <a:buNone/>
            </a:pPr>
            <a:r>
              <a:rPr lang="en-US" sz="2300" dirty="0">
                <a:solidFill>
                  <a:srgbClr val="3B3535"/>
                </a:solidFill>
                <a:latin typeface="Tahoma" panose="020B0604030504040204" pitchFamily="34" charset="0"/>
                <a:ea typeface="Tahoma" panose="020B0604030504040204" pitchFamily="34" charset="0"/>
                <a:cs typeface="Tahoma" panose="020B0604030504040204" pitchFamily="34" charset="0"/>
              </a:rPr>
              <a:t>3</a:t>
            </a:r>
            <a:endParaRPr lang="en-US" sz="2300" dirty="0">
              <a:latin typeface="Tahoma" panose="020B0604030504040204" pitchFamily="34" charset="0"/>
              <a:ea typeface="Tahoma" panose="020B0604030504040204" pitchFamily="34" charset="0"/>
              <a:cs typeface="Tahoma" panose="020B0604030504040204" pitchFamily="34" charset="0"/>
            </a:endParaRPr>
          </a:p>
        </p:txBody>
      </p:sp>
      <p:sp>
        <p:nvSpPr>
          <p:cNvPr id="18" name="Text 15"/>
          <p:cNvSpPr/>
          <p:nvPr/>
        </p:nvSpPr>
        <p:spPr>
          <a:xfrm>
            <a:off x="9419034" y="4177903"/>
            <a:ext cx="2476024" cy="309563"/>
          </a:xfrm>
          <a:prstGeom prst="rect">
            <a:avLst/>
          </a:prstGeom>
          <a:noFill/>
        </p:spPr>
        <p:txBody>
          <a:bodyPr wrap="none" lIns="0" tIns="0" rIns="0" bIns="0" rtlCol="0" anchor="t"/>
          <a:lstStyle/>
          <a:p>
            <a:pPr marL="0" indent="0" algn="ctr">
              <a:lnSpc>
                <a:spcPts val="2400"/>
              </a:lnSpc>
              <a:buNone/>
            </a:pPr>
            <a:r>
              <a:rPr lang="en-US" sz="1900" dirty="0">
                <a:solidFill>
                  <a:srgbClr val="3B3535"/>
                </a:solidFill>
                <a:latin typeface="Tahoma" panose="020B0604030504040204" pitchFamily="34" charset="0"/>
                <a:ea typeface="Tahoma" panose="020B0604030504040204" pitchFamily="34" charset="0"/>
                <a:cs typeface="Tahoma" panose="020B0604030504040204" pitchFamily="34" charset="0"/>
              </a:rPr>
              <a:t>Thiết kế hoàn chỉnh</a:t>
            </a:r>
            <a:endParaRPr lang="en-US" sz="1900" dirty="0">
              <a:latin typeface="Tahoma" panose="020B0604030504040204" pitchFamily="34" charset="0"/>
              <a:ea typeface="Tahoma" panose="020B0604030504040204" pitchFamily="34" charset="0"/>
              <a:cs typeface="Tahoma" panose="020B0604030504040204" pitchFamily="34" charset="0"/>
            </a:endParaRPr>
          </a:p>
        </p:txBody>
      </p:sp>
      <p:sp>
        <p:nvSpPr>
          <p:cNvPr id="19" name="Text 16"/>
          <p:cNvSpPr/>
          <p:nvPr/>
        </p:nvSpPr>
        <p:spPr>
          <a:xfrm>
            <a:off x="7630716" y="4613672"/>
            <a:ext cx="6052780" cy="336709"/>
          </a:xfrm>
          <a:prstGeom prst="rect">
            <a:avLst/>
          </a:prstGeom>
          <a:noFill/>
        </p:spPr>
        <p:txBody>
          <a:bodyPr wrap="none" lIns="0" tIns="0" rIns="0" bIns="0" rtlCol="0" anchor="t"/>
          <a:lstStyle/>
          <a:p>
            <a:pPr marL="0" indent="0" algn="ctr">
              <a:lnSpc>
                <a:spcPts val="2650"/>
              </a:lnSpc>
              <a:buNone/>
            </a:pPr>
            <a:r>
              <a:rPr lang="en-US" sz="1650" dirty="0">
                <a:solidFill>
                  <a:srgbClr val="3B3535"/>
                </a:solidFill>
                <a:latin typeface="Tahoma" panose="020B0604030504040204" pitchFamily="34" charset="0"/>
                <a:ea typeface="Tahoma" panose="020B0604030504040204" pitchFamily="34" charset="0"/>
                <a:cs typeface="Tahoma" panose="020B0604030504040204" pitchFamily="34" charset="0"/>
              </a:rPr>
              <a:t>Hoàn thiện giao diện người dùng với các thành phần và hiệu ứng.</a:t>
            </a:r>
            <a:endParaRPr lang="en-US" sz="165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340406"/>
            <a:ext cx="5632490" cy="704017"/>
          </a:xfrm>
          <a:prstGeom prst="rect">
            <a:avLst/>
          </a:prstGeom>
          <a:noFill/>
        </p:spPr>
        <p:txBody>
          <a:bodyPr wrap="none" lIns="0" tIns="0" rIns="0" bIns="0" rtlCol="0" anchor="t"/>
          <a:lstStyle/>
          <a:p>
            <a:pPr marL="0" indent="0">
              <a:lnSpc>
                <a:spcPts val="5500"/>
              </a:lnSpc>
              <a:buNone/>
            </a:pPr>
            <a:r>
              <a:rPr lang="en-US" sz="4400" dirty="0">
                <a:solidFill>
                  <a:srgbClr val="1F1E1E"/>
                </a:solidFill>
                <a:latin typeface="Tahoma" panose="020B0604030504040204" pitchFamily="34" charset="0"/>
                <a:ea typeface="Tahoma" panose="020B0604030504040204" pitchFamily="34" charset="0"/>
                <a:cs typeface="Tahoma" panose="020B0604030504040204" pitchFamily="34" charset="0"/>
              </a:rPr>
              <a:t>Figma</a:t>
            </a:r>
            <a:endParaRPr lang="en-US" sz="4400" dirty="0">
              <a:latin typeface="Tahoma" panose="020B0604030504040204" pitchFamily="34" charset="0"/>
              <a:ea typeface="Tahoma" panose="020B0604030504040204" pitchFamily="34" charset="0"/>
              <a:cs typeface="Tahoma" panose="020B0604030504040204" pitchFamily="34" charset="0"/>
            </a:endParaRPr>
          </a:p>
        </p:txBody>
      </p:sp>
      <p:sp>
        <p:nvSpPr>
          <p:cNvPr id="4" name="Shape 1"/>
          <p:cNvSpPr/>
          <p:nvPr/>
        </p:nvSpPr>
        <p:spPr>
          <a:xfrm>
            <a:off x="837724" y="2403396"/>
            <a:ext cx="3614618" cy="2123242"/>
          </a:xfrm>
          <a:prstGeom prst="roundRect">
            <a:avLst>
              <a:gd name="adj" fmla="val 1691"/>
            </a:avLst>
          </a:prstGeom>
          <a:solidFill>
            <a:srgbClr val="F3E8E8"/>
          </a:solidFill>
        </p:spPr>
      </p:sp>
      <p:sp>
        <p:nvSpPr>
          <p:cNvPr id="5" name="Text 2"/>
          <p:cNvSpPr/>
          <p:nvPr/>
        </p:nvSpPr>
        <p:spPr>
          <a:xfrm>
            <a:off x="1077039" y="2642711"/>
            <a:ext cx="2816185" cy="351949"/>
          </a:xfrm>
          <a:prstGeom prst="rect">
            <a:avLst/>
          </a:prstGeom>
          <a:noFill/>
        </p:spPr>
        <p:txBody>
          <a:bodyPr wrap="none" lIns="0" tIns="0" rIns="0" bIns="0" rtlCol="0" anchor="t"/>
          <a:lstStyle/>
          <a:p>
            <a:pPr marL="0" indent="0">
              <a:lnSpc>
                <a:spcPts val="2750"/>
              </a:lnSpc>
              <a:buNone/>
            </a:pPr>
            <a:r>
              <a:rPr lang="en-US" sz="2200" dirty="0">
                <a:solidFill>
                  <a:srgbClr val="3B3535"/>
                </a:solidFill>
                <a:latin typeface="Tahoma" panose="020B0604030504040204" pitchFamily="34" charset="0"/>
                <a:ea typeface="Tahoma" panose="020B0604030504040204" pitchFamily="34" charset="0"/>
                <a:cs typeface="Tahoma" panose="020B0604030504040204" pitchFamily="34" charset="0"/>
              </a:rPr>
              <a:t>Giao diện trực quan</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6" name="Text 3"/>
          <p:cNvSpPr/>
          <p:nvPr/>
        </p:nvSpPr>
        <p:spPr>
          <a:xfrm>
            <a:off x="1077039" y="3138249"/>
            <a:ext cx="3135987" cy="1149072"/>
          </a:xfrm>
          <a:prstGeom prst="rect">
            <a:avLst/>
          </a:prstGeom>
          <a:noFill/>
        </p:spPr>
        <p:txBody>
          <a:bodyPr wrap="square" lIns="0" tIns="0" rIns="0" bIns="0" rtlCol="0" anchor="t"/>
          <a:lstStyle/>
          <a:p>
            <a:pPr marL="0" indent="0">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Figma cung cấp một giao diện đơn giản và trực quan để thiết kế.</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
        <p:nvSpPr>
          <p:cNvPr id="7" name="Shape 4"/>
          <p:cNvSpPr/>
          <p:nvPr/>
        </p:nvSpPr>
        <p:spPr>
          <a:xfrm>
            <a:off x="4691658" y="2403396"/>
            <a:ext cx="3614618" cy="2123242"/>
          </a:xfrm>
          <a:prstGeom prst="roundRect">
            <a:avLst>
              <a:gd name="adj" fmla="val 1691"/>
            </a:avLst>
          </a:prstGeom>
          <a:solidFill>
            <a:srgbClr val="F3E8E8"/>
          </a:solidFill>
        </p:spPr>
      </p:sp>
      <p:sp>
        <p:nvSpPr>
          <p:cNvPr id="8" name="Text 5"/>
          <p:cNvSpPr/>
          <p:nvPr/>
        </p:nvSpPr>
        <p:spPr>
          <a:xfrm>
            <a:off x="4930973" y="2642711"/>
            <a:ext cx="2816185" cy="351949"/>
          </a:xfrm>
          <a:prstGeom prst="rect">
            <a:avLst/>
          </a:prstGeom>
          <a:noFill/>
        </p:spPr>
        <p:txBody>
          <a:bodyPr wrap="none" lIns="0" tIns="0" rIns="0" bIns="0" rtlCol="0" anchor="t"/>
          <a:lstStyle/>
          <a:p>
            <a:pPr marL="0" indent="0">
              <a:lnSpc>
                <a:spcPts val="2750"/>
              </a:lnSpc>
              <a:buNone/>
            </a:pPr>
            <a:r>
              <a:rPr lang="en-US" sz="2200" dirty="0">
                <a:solidFill>
                  <a:srgbClr val="3B3535"/>
                </a:solidFill>
                <a:latin typeface="Tahoma" panose="020B0604030504040204" pitchFamily="34" charset="0"/>
                <a:ea typeface="Tahoma" panose="020B0604030504040204" pitchFamily="34" charset="0"/>
                <a:cs typeface="Tahoma" panose="020B0604030504040204" pitchFamily="34" charset="0"/>
              </a:rPr>
              <a:t>Hợp tác trong nhóm</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9" name="Text 6"/>
          <p:cNvSpPr/>
          <p:nvPr/>
        </p:nvSpPr>
        <p:spPr>
          <a:xfrm>
            <a:off x="4930973" y="3138249"/>
            <a:ext cx="3135987" cy="1149072"/>
          </a:xfrm>
          <a:prstGeom prst="rect">
            <a:avLst/>
          </a:prstGeom>
          <a:noFill/>
        </p:spPr>
        <p:txBody>
          <a:bodyPr wrap="square" lIns="0" tIns="0" rIns="0" bIns="0" rtlCol="0" anchor="t"/>
          <a:lstStyle/>
          <a:p>
            <a:pPr marL="0" indent="0">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Nhiều người có thể cùng làm việc trên một tệp Figma trong thời gian thực.</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
        <p:nvSpPr>
          <p:cNvPr id="10" name="Shape 7"/>
          <p:cNvSpPr/>
          <p:nvPr/>
        </p:nvSpPr>
        <p:spPr>
          <a:xfrm>
            <a:off x="837724" y="4765953"/>
            <a:ext cx="3614618" cy="2123242"/>
          </a:xfrm>
          <a:prstGeom prst="roundRect">
            <a:avLst>
              <a:gd name="adj" fmla="val 1691"/>
            </a:avLst>
          </a:prstGeom>
          <a:solidFill>
            <a:srgbClr val="F3E8E8"/>
          </a:solidFill>
        </p:spPr>
      </p:sp>
      <p:sp>
        <p:nvSpPr>
          <p:cNvPr id="11" name="Text 8"/>
          <p:cNvSpPr/>
          <p:nvPr/>
        </p:nvSpPr>
        <p:spPr>
          <a:xfrm>
            <a:off x="1077039" y="5005268"/>
            <a:ext cx="2816185" cy="351949"/>
          </a:xfrm>
          <a:prstGeom prst="rect">
            <a:avLst/>
          </a:prstGeom>
          <a:noFill/>
        </p:spPr>
        <p:txBody>
          <a:bodyPr wrap="none" lIns="0" tIns="0" rIns="0" bIns="0" rtlCol="0" anchor="t"/>
          <a:lstStyle/>
          <a:p>
            <a:pPr marL="0" indent="0">
              <a:lnSpc>
                <a:spcPts val="2750"/>
              </a:lnSpc>
              <a:buNone/>
            </a:pPr>
            <a:r>
              <a:rPr lang="en-US" sz="2200" dirty="0">
                <a:solidFill>
                  <a:srgbClr val="3B3535"/>
                </a:solidFill>
                <a:latin typeface="Tahoma" panose="020B0604030504040204" pitchFamily="34" charset="0"/>
                <a:ea typeface="Tahoma" panose="020B0604030504040204" pitchFamily="34" charset="0"/>
                <a:cs typeface="Tahoma" panose="020B0604030504040204" pitchFamily="34" charset="0"/>
              </a:rPr>
              <a:t>Tích hợp liền mạch</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12" name="Text 9"/>
          <p:cNvSpPr/>
          <p:nvPr/>
        </p:nvSpPr>
        <p:spPr>
          <a:xfrm>
            <a:off x="1077039" y="5500807"/>
            <a:ext cx="3135987" cy="1149072"/>
          </a:xfrm>
          <a:prstGeom prst="rect">
            <a:avLst/>
          </a:prstGeom>
          <a:noFill/>
        </p:spPr>
        <p:txBody>
          <a:bodyPr wrap="square" lIns="0" tIns="0" rIns="0" bIns="0" rtlCol="0" anchor="t"/>
          <a:lstStyle/>
          <a:p>
            <a:pPr marL="0" indent="0">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Figma tích hợp với các công cụ khác như Adobe Creative Cloud.</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
        <p:nvSpPr>
          <p:cNvPr id="13" name="Shape 10"/>
          <p:cNvSpPr/>
          <p:nvPr/>
        </p:nvSpPr>
        <p:spPr>
          <a:xfrm>
            <a:off x="4691658" y="4765953"/>
            <a:ext cx="3614618" cy="2123242"/>
          </a:xfrm>
          <a:prstGeom prst="roundRect">
            <a:avLst>
              <a:gd name="adj" fmla="val 1691"/>
            </a:avLst>
          </a:prstGeom>
          <a:solidFill>
            <a:srgbClr val="F3E8E8"/>
          </a:solidFill>
        </p:spPr>
      </p:sp>
      <p:sp>
        <p:nvSpPr>
          <p:cNvPr id="14" name="Text 11"/>
          <p:cNvSpPr/>
          <p:nvPr/>
        </p:nvSpPr>
        <p:spPr>
          <a:xfrm>
            <a:off x="4930973" y="5005268"/>
            <a:ext cx="2816185" cy="351949"/>
          </a:xfrm>
          <a:prstGeom prst="rect">
            <a:avLst/>
          </a:prstGeom>
          <a:noFill/>
        </p:spPr>
        <p:txBody>
          <a:bodyPr wrap="none" lIns="0" tIns="0" rIns="0" bIns="0" rtlCol="0" anchor="t"/>
          <a:lstStyle/>
          <a:p>
            <a:pPr marL="0" indent="0">
              <a:lnSpc>
                <a:spcPts val="2750"/>
              </a:lnSpc>
              <a:buNone/>
            </a:pPr>
            <a:r>
              <a:rPr lang="en-US" sz="2200" dirty="0">
                <a:solidFill>
                  <a:srgbClr val="3B3535"/>
                </a:solidFill>
                <a:latin typeface="Tahoma" panose="020B0604030504040204" pitchFamily="34" charset="0"/>
                <a:ea typeface="Tahoma" panose="020B0604030504040204" pitchFamily="34" charset="0"/>
                <a:cs typeface="Tahoma" panose="020B0604030504040204" pitchFamily="34" charset="0"/>
              </a:rPr>
              <a:t>Khả năng xuất bản</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15" name="Text 12"/>
          <p:cNvSpPr/>
          <p:nvPr/>
        </p:nvSpPr>
        <p:spPr>
          <a:xfrm>
            <a:off x="4930973" y="5500807"/>
            <a:ext cx="3135987" cy="1149072"/>
          </a:xfrm>
          <a:prstGeom prst="rect">
            <a:avLst/>
          </a:prstGeom>
          <a:noFill/>
        </p:spPr>
        <p:txBody>
          <a:bodyPr wrap="square" lIns="0" tIns="0" rIns="0" bIns="0" rtlCol="0" anchor="t"/>
          <a:lstStyle/>
          <a:p>
            <a:pPr marL="0" indent="0">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Xuất tệp thiết kế ở nhiều định dạng khác nhau như PDF, SVG, PNG.</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710803"/>
            <a:ext cx="5632490" cy="704017"/>
          </a:xfrm>
          <a:prstGeom prst="rect">
            <a:avLst/>
          </a:prstGeom>
          <a:noFill/>
        </p:spPr>
        <p:txBody>
          <a:bodyPr wrap="none" lIns="0" tIns="0" rIns="0" bIns="0" rtlCol="0" anchor="t"/>
          <a:lstStyle/>
          <a:p>
            <a:pPr marL="0" indent="0">
              <a:lnSpc>
                <a:spcPts val="5500"/>
              </a:lnSpc>
              <a:buNone/>
            </a:pPr>
            <a:r>
              <a:rPr lang="en-US" sz="4400" dirty="0">
                <a:solidFill>
                  <a:srgbClr val="1F1E1E"/>
                </a:solidFill>
                <a:latin typeface="Tahoma" panose="020B0604030504040204" pitchFamily="34" charset="0"/>
                <a:ea typeface="Tahoma" panose="020B0604030504040204" pitchFamily="34" charset="0"/>
                <a:cs typeface="Tahoma" panose="020B0604030504040204" pitchFamily="34" charset="0"/>
              </a:rPr>
              <a:t>Công cụ quản lý dự án</a:t>
            </a:r>
            <a:endParaRPr lang="en-US" sz="4400" dirty="0">
              <a:latin typeface="Tahoma" panose="020B0604030504040204" pitchFamily="34" charset="0"/>
              <a:ea typeface="Tahoma" panose="020B0604030504040204" pitchFamily="34" charset="0"/>
              <a:cs typeface="Tahoma" panose="020B0604030504040204" pitchFamily="34" charset="0"/>
            </a:endParaRPr>
          </a:p>
        </p:txBody>
      </p:sp>
      <p:pic>
        <p:nvPicPr>
          <p:cNvPr id="4" name="Image 1" descr="preencoded.png"/>
          <p:cNvPicPr>
            <a:picLocks noChangeAspect="1"/>
          </p:cNvPicPr>
          <p:nvPr/>
        </p:nvPicPr>
        <p:blipFill>
          <a:blip r:embed="rId4"/>
          <a:stretch>
            <a:fillRect/>
          </a:stretch>
        </p:blipFill>
        <p:spPr>
          <a:xfrm>
            <a:off x="6324124" y="1773793"/>
            <a:ext cx="1196816" cy="1915001"/>
          </a:xfrm>
          <a:prstGeom prst="rect">
            <a:avLst/>
          </a:prstGeom>
        </p:spPr>
      </p:pic>
      <p:sp>
        <p:nvSpPr>
          <p:cNvPr id="5" name="Text 1"/>
          <p:cNvSpPr/>
          <p:nvPr/>
        </p:nvSpPr>
        <p:spPr>
          <a:xfrm>
            <a:off x="7879913" y="2013109"/>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3B3535"/>
                </a:solidFill>
                <a:latin typeface="Tahoma" panose="020B0604030504040204" pitchFamily="34" charset="0"/>
                <a:ea typeface="Tahoma" panose="020B0604030504040204" pitchFamily="34" charset="0"/>
                <a:cs typeface="Tahoma" panose="020B0604030504040204" pitchFamily="34" charset="0"/>
              </a:rPr>
              <a:t>Lên kế hoạch</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6" name="Text 2"/>
          <p:cNvSpPr/>
          <p:nvPr/>
        </p:nvSpPr>
        <p:spPr>
          <a:xfrm>
            <a:off x="7879913" y="2508647"/>
            <a:ext cx="5912763" cy="383024"/>
          </a:xfrm>
          <a:prstGeom prst="rect">
            <a:avLst/>
          </a:prstGeom>
          <a:noFill/>
        </p:spPr>
        <p:txBody>
          <a:bodyPr wrap="none" lIns="0" tIns="0" rIns="0" bIns="0" rtlCol="0" anchor="t"/>
          <a:lstStyle/>
          <a:p>
            <a:pPr marL="0" indent="0" algn="l">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Trello giúp xây dựng kế hoạch và chia công việc rõ ràng.</a:t>
            </a:r>
            <a:endParaRPr lang="en-US" sz="1850" dirty="0">
              <a:latin typeface="Tahoma" panose="020B0604030504040204" pitchFamily="34" charset="0"/>
              <a:ea typeface="Tahoma" panose="020B0604030504040204" pitchFamily="34" charset="0"/>
              <a:cs typeface="Tahoma" panose="020B0604030504040204" pitchFamily="34" charset="0"/>
            </a:endParaRPr>
          </a:p>
        </p:txBody>
      </p:sp>
      <p:pic>
        <p:nvPicPr>
          <p:cNvPr id="7" name="Image 2" descr="preencoded.png"/>
          <p:cNvPicPr>
            <a:picLocks noChangeAspect="1"/>
          </p:cNvPicPr>
          <p:nvPr/>
        </p:nvPicPr>
        <p:blipFill>
          <a:blip r:embed="rId5"/>
          <a:stretch>
            <a:fillRect/>
          </a:stretch>
        </p:blipFill>
        <p:spPr>
          <a:xfrm>
            <a:off x="6324124" y="3688794"/>
            <a:ext cx="1196816" cy="1915001"/>
          </a:xfrm>
          <a:prstGeom prst="rect">
            <a:avLst/>
          </a:prstGeom>
        </p:spPr>
      </p:pic>
      <p:sp>
        <p:nvSpPr>
          <p:cNvPr id="8" name="Text 3"/>
          <p:cNvSpPr/>
          <p:nvPr/>
        </p:nvSpPr>
        <p:spPr>
          <a:xfrm>
            <a:off x="7879913" y="3928110"/>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3B3535"/>
                </a:solidFill>
                <a:latin typeface="Tahoma" panose="020B0604030504040204" pitchFamily="34" charset="0"/>
                <a:ea typeface="Tahoma" panose="020B0604030504040204" pitchFamily="34" charset="0"/>
                <a:cs typeface="Tahoma" panose="020B0604030504040204" pitchFamily="34" charset="0"/>
              </a:rPr>
              <a:t>Quản lý tiến độ</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9" name="Text 4"/>
          <p:cNvSpPr/>
          <p:nvPr/>
        </p:nvSpPr>
        <p:spPr>
          <a:xfrm>
            <a:off x="7879913" y="4423648"/>
            <a:ext cx="5912763" cy="766048"/>
          </a:xfrm>
          <a:prstGeom prst="rect">
            <a:avLst/>
          </a:prstGeom>
          <a:noFill/>
        </p:spPr>
        <p:txBody>
          <a:bodyPr wrap="square" lIns="0" tIns="0" rIns="0" bIns="0" rtlCol="0" anchor="t"/>
          <a:lstStyle/>
          <a:p>
            <a:pPr marL="0" indent="0" algn="l">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Theo dõi và cập nhật tình trạng các nhiệm vụ một cách dễ dàng.</a:t>
            </a:r>
            <a:endParaRPr lang="en-US" sz="1850" dirty="0">
              <a:latin typeface="Tahoma" panose="020B0604030504040204" pitchFamily="34" charset="0"/>
              <a:ea typeface="Tahoma" panose="020B0604030504040204" pitchFamily="34" charset="0"/>
              <a:cs typeface="Tahoma" panose="020B0604030504040204" pitchFamily="34" charset="0"/>
            </a:endParaRPr>
          </a:p>
        </p:txBody>
      </p:sp>
      <p:pic>
        <p:nvPicPr>
          <p:cNvPr id="10" name="Image 3" descr="preencoded.png"/>
          <p:cNvPicPr>
            <a:picLocks noChangeAspect="1"/>
          </p:cNvPicPr>
          <p:nvPr/>
        </p:nvPicPr>
        <p:blipFill>
          <a:blip r:embed="rId6"/>
          <a:stretch>
            <a:fillRect/>
          </a:stretch>
        </p:blipFill>
        <p:spPr>
          <a:xfrm>
            <a:off x="6324124" y="5603796"/>
            <a:ext cx="1196816" cy="1915001"/>
          </a:xfrm>
          <a:prstGeom prst="rect">
            <a:avLst/>
          </a:prstGeom>
        </p:spPr>
      </p:pic>
      <p:sp>
        <p:nvSpPr>
          <p:cNvPr id="11" name="Text 5"/>
          <p:cNvSpPr/>
          <p:nvPr/>
        </p:nvSpPr>
        <p:spPr>
          <a:xfrm>
            <a:off x="7879913" y="5843111"/>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3B3535"/>
                </a:solidFill>
                <a:latin typeface="Tahoma" panose="020B0604030504040204" pitchFamily="34" charset="0"/>
                <a:ea typeface="Tahoma" panose="020B0604030504040204" pitchFamily="34" charset="0"/>
                <a:cs typeface="Tahoma" panose="020B0604030504040204" pitchFamily="34" charset="0"/>
              </a:rPr>
              <a:t>Phối hợp nhóm</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12" name="Text 6"/>
          <p:cNvSpPr/>
          <p:nvPr/>
        </p:nvSpPr>
        <p:spPr>
          <a:xfrm>
            <a:off x="7879913" y="6338649"/>
            <a:ext cx="5912763" cy="383024"/>
          </a:xfrm>
          <a:prstGeom prst="rect">
            <a:avLst/>
          </a:prstGeom>
          <a:noFill/>
        </p:spPr>
        <p:txBody>
          <a:bodyPr wrap="none" lIns="0" tIns="0" rIns="0" bIns="0" rtlCol="0" anchor="t"/>
          <a:lstStyle/>
          <a:p>
            <a:pPr marL="0" indent="0" algn="l">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Tất cả thành viên đều có thể truy cập và cập nhật dự án.</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630204"/>
            <a:ext cx="5632490" cy="704017"/>
          </a:xfrm>
          <a:prstGeom prst="rect">
            <a:avLst/>
          </a:prstGeom>
          <a:noFill/>
        </p:spPr>
        <p:txBody>
          <a:bodyPr wrap="none" lIns="0" tIns="0" rIns="0" bIns="0" rtlCol="0" anchor="t"/>
          <a:lstStyle/>
          <a:p>
            <a:pPr marL="0" indent="0">
              <a:lnSpc>
                <a:spcPts val="5500"/>
              </a:lnSpc>
              <a:buNone/>
            </a:pPr>
            <a:r>
              <a:rPr lang="en-US" sz="4400" dirty="0">
                <a:solidFill>
                  <a:srgbClr val="1F1E1E"/>
                </a:solidFill>
                <a:latin typeface="Tahoma" panose="020B0604030504040204" pitchFamily="34" charset="0"/>
                <a:ea typeface="Tahoma" panose="020B0604030504040204" pitchFamily="34" charset="0"/>
                <a:cs typeface="Tahoma" panose="020B0604030504040204" pitchFamily="34" charset="0"/>
              </a:rPr>
              <a:t>Trello</a:t>
            </a:r>
            <a:endParaRPr lang="en-US" sz="4400" dirty="0">
              <a:latin typeface="Tahoma" panose="020B0604030504040204" pitchFamily="34" charset="0"/>
              <a:ea typeface="Tahoma" panose="020B0604030504040204" pitchFamily="34" charset="0"/>
              <a:cs typeface="Tahoma" panose="020B0604030504040204" pitchFamily="34" charset="0"/>
            </a:endParaRPr>
          </a:p>
        </p:txBody>
      </p:sp>
      <p:sp>
        <p:nvSpPr>
          <p:cNvPr id="4" name="Shape 1"/>
          <p:cNvSpPr/>
          <p:nvPr/>
        </p:nvSpPr>
        <p:spPr>
          <a:xfrm>
            <a:off x="6324124" y="2693194"/>
            <a:ext cx="7468553" cy="3906083"/>
          </a:xfrm>
          <a:prstGeom prst="roundRect">
            <a:avLst>
              <a:gd name="adj" fmla="val 919"/>
            </a:avLst>
          </a:prstGeom>
          <a:noFill/>
          <a:ln w="7620">
            <a:solidFill>
              <a:srgbClr val="000000">
                <a:alpha val="8000"/>
              </a:srgbClr>
            </a:solidFill>
            <a:prstDash val="solid"/>
          </a:ln>
        </p:spPr>
      </p:sp>
      <p:sp>
        <p:nvSpPr>
          <p:cNvPr id="5" name="Shape 2"/>
          <p:cNvSpPr/>
          <p:nvPr/>
        </p:nvSpPr>
        <p:spPr>
          <a:xfrm>
            <a:off x="6331744" y="2700814"/>
            <a:ext cx="7453312" cy="685443"/>
          </a:xfrm>
          <a:prstGeom prst="rect">
            <a:avLst/>
          </a:prstGeom>
          <a:solidFill>
            <a:srgbClr val="FFFFFF">
              <a:alpha val="4000"/>
            </a:srgbClr>
          </a:solidFill>
        </p:spPr>
      </p:sp>
      <p:sp>
        <p:nvSpPr>
          <p:cNvPr id="6" name="Text 3"/>
          <p:cNvSpPr/>
          <p:nvPr/>
        </p:nvSpPr>
        <p:spPr>
          <a:xfrm>
            <a:off x="6571059" y="2852023"/>
            <a:ext cx="3244215" cy="383024"/>
          </a:xfrm>
          <a:prstGeom prst="rect">
            <a:avLst/>
          </a:prstGeom>
          <a:noFill/>
        </p:spPr>
        <p:txBody>
          <a:bodyPr wrap="none" lIns="0" tIns="0" rIns="0" bIns="0" rtlCol="0" anchor="t"/>
          <a:lstStyle/>
          <a:p>
            <a:pPr marL="0" indent="0">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Ưu điểm</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
        <p:nvSpPr>
          <p:cNvPr id="7" name="Text 4"/>
          <p:cNvSpPr/>
          <p:nvPr/>
        </p:nvSpPr>
        <p:spPr>
          <a:xfrm>
            <a:off x="10301526" y="2852023"/>
            <a:ext cx="3244215" cy="383024"/>
          </a:xfrm>
          <a:prstGeom prst="rect">
            <a:avLst/>
          </a:prstGeom>
          <a:noFill/>
        </p:spPr>
        <p:txBody>
          <a:bodyPr wrap="none" lIns="0" tIns="0" rIns="0" bIns="0" rtlCol="0" anchor="t"/>
          <a:lstStyle/>
          <a:p>
            <a:pPr marL="0" indent="0">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Nhược điểm</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
        <p:nvSpPr>
          <p:cNvPr id="8" name="Shape 5"/>
          <p:cNvSpPr/>
          <p:nvPr/>
        </p:nvSpPr>
        <p:spPr>
          <a:xfrm>
            <a:off x="6331744" y="3386257"/>
            <a:ext cx="7453312" cy="1068467"/>
          </a:xfrm>
          <a:prstGeom prst="rect">
            <a:avLst/>
          </a:prstGeom>
          <a:solidFill>
            <a:srgbClr val="000000">
              <a:alpha val="4000"/>
            </a:srgbClr>
          </a:solidFill>
        </p:spPr>
      </p:sp>
      <p:sp>
        <p:nvSpPr>
          <p:cNvPr id="9" name="Text 6"/>
          <p:cNvSpPr/>
          <p:nvPr/>
        </p:nvSpPr>
        <p:spPr>
          <a:xfrm>
            <a:off x="6571059" y="3537466"/>
            <a:ext cx="3244215" cy="766048"/>
          </a:xfrm>
          <a:prstGeom prst="rect">
            <a:avLst/>
          </a:prstGeom>
          <a:noFill/>
        </p:spPr>
        <p:txBody>
          <a:bodyPr wrap="square" lIns="0" tIns="0" rIns="0" bIns="0" rtlCol="0" anchor="t"/>
          <a:lstStyle/>
          <a:p>
            <a:pPr marL="0" indent="0">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Giao diện trực quan, dễ sử dụng</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
        <p:nvSpPr>
          <p:cNvPr id="10" name="Text 7"/>
          <p:cNvSpPr/>
          <p:nvPr/>
        </p:nvSpPr>
        <p:spPr>
          <a:xfrm>
            <a:off x="10301526" y="3537466"/>
            <a:ext cx="3244215" cy="766048"/>
          </a:xfrm>
          <a:prstGeom prst="rect">
            <a:avLst/>
          </a:prstGeom>
          <a:noFill/>
        </p:spPr>
        <p:txBody>
          <a:bodyPr wrap="square" lIns="0" tIns="0" rIns="0" bIns="0" rtlCol="0" anchor="t"/>
          <a:lstStyle/>
          <a:p>
            <a:pPr marL="0" indent="0">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Tính năng hạn chế so với các công cụ chuyên nghiệp khác</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
        <p:nvSpPr>
          <p:cNvPr id="11" name="Shape 8"/>
          <p:cNvSpPr/>
          <p:nvPr/>
        </p:nvSpPr>
        <p:spPr>
          <a:xfrm>
            <a:off x="6331744" y="4454723"/>
            <a:ext cx="7453312" cy="1068467"/>
          </a:xfrm>
          <a:prstGeom prst="rect">
            <a:avLst/>
          </a:prstGeom>
          <a:solidFill>
            <a:srgbClr val="FFFFFF">
              <a:alpha val="4000"/>
            </a:srgbClr>
          </a:solidFill>
        </p:spPr>
      </p:sp>
      <p:sp>
        <p:nvSpPr>
          <p:cNvPr id="12" name="Text 9"/>
          <p:cNvSpPr/>
          <p:nvPr/>
        </p:nvSpPr>
        <p:spPr>
          <a:xfrm>
            <a:off x="6571059" y="4605933"/>
            <a:ext cx="3244215" cy="383024"/>
          </a:xfrm>
          <a:prstGeom prst="rect">
            <a:avLst/>
          </a:prstGeom>
          <a:noFill/>
        </p:spPr>
        <p:txBody>
          <a:bodyPr wrap="none" lIns="0" tIns="0" rIns="0" bIns="0" rtlCol="0" anchor="t"/>
          <a:lstStyle/>
          <a:p>
            <a:pPr marL="0" indent="0">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Miễn phí bản cơ bản</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
        <p:nvSpPr>
          <p:cNvPr id="13" name="Text 10"/>
          <p:cNvSpPr/>
          <p:nvPr/>
        </p:nvSpPr>
        <p:spPr>
          <a:xfrm>
            <a:off x="10301526" y="4605933"/>
            <a:ext cx="3244215" cy="766048"/>
          </a:xfrm>
          <a:prstGeom prst="rect">
            <a:avLst/>
          </a:prstGeom>
          <a:noFill/>
        </p:spPr>
        <p:txBody>
          <a:bodyPr wrap="square" lIns="0" tIns="0" rIns="0" bIns="0" rtlCol="0" anchor="t"/>
          <a:lstStyle/>
          <a:p>
            <a:pPr marL="0" indent="0">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Có thể gặp vấn đề về bảo mật với dữ liệu nhạy cảm</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
        <p:nvSpPr>
          <p:cNvPr id="14" name="Shape 11"/>
          <p:cNvSpPr/>
          <p:nvPr/>
        </p:nvSpPr>
        <p:spPr>
          <a:xfrm>
            <a:off x="6331744" y="5523190"/>
            <a:ext cx="7453312" cy="1068467"/>
          </a:xfrm>
          <a:prstGeom prst="rect">
            <a:avLst/>
          </a:prstGeom>
          <a:solidFill>
            <a:srgbClr val="000000">
              <a:alpha val="4000"/>
            </a:srgbClr>
          </a:solidFill>
        </p:spPr>
      </p:sp>
      <p:sp>
        <p:nvSpPr>
          <p:cNvPr id="15" name="Text 12"/>
          <p:cNvSpPr/>
          <p:nvPr/>
        </p:nvSpPr>
        <p:spPr>
          <a:xfrm>
            <a:off x="6571059" y="5674400"/>
            <a:ext cx="3244215" cy="766048"/>
          </a:xfrm>
          <a:prstGeom prst="rect">
            <a:avLst/>
          </a:prstGeom>
          <a:noFill/>
        </p:spPr>
        <p:txBody>
          <a:bodyPr wrap="square" lIns="0" tIns="0" rIns="0" bIns="0" rtlCol="0" anchor="t"/>
          <a:lstStyle/>
          <a:p>
            <a:pPr marL="0" indent="0">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Tích hợp với nhiều công cụ khác</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
        <p:nvSpPr>
          <p:cNvPr id="16" name="Text 13"/>
          <p:cNvSpPr/>
          <p:nvPr/>
        </p:nvSpPr>
        <p:spPr>
          <a:xfrm>
            <a:off x="10301526" y="5674400"/>
            <a:ext cx="3244215" cy="766048"/>
          </a:xfrm>
          <a:prstGeom prst="rect">
            <a:avLst/>
          </a:prstGeom>
          <a:noFill/>
        </p:spPr>
        <p:txBody>
          <a:bodyPr wrap="square" lIns="0" tIns="0" rIns="0" bIns="0" rtlCol="0" anchor="t"/>
          <a:lstStyle/>
          <a:p>
            <a:pPr marL="0" indent="0">
              <a:lnSpc>
                <a:spcPts val="3000"/>
              </a:lnSpc>
              <a:buNone/>
            </a:pPr>
            <a:r>
              <a:rPr lang="en-US" sz="1850" dirty="0">
                <a:solidFill>
                  <a:srgbClr val="3B3535"/>
                </a:solidFill>
                <a:latin typeface="Tahoma" panose="020B0604030504040204" pitchFamily="34" charset="0"/>
                <a:ea typeface="Tahoma" panose="020B0604030504040204" pitchFamily="34" charset="0"/>
                <a:cs typeface="Tahoma" panose="020B0604030504040204" pitchFamily="34" charset="0"/>
              </a:rPr>
              <a:t>Khả năng mở rộng tính năng có thể hạn chế</a:t>
            </a:r>
            <a:endParaRPr lang="en-US" sz="185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537</Words>
  <Application>Microsoft Office PowerPoint</Application>
  <PresentationFormat>Custom</PresentationFormat>
  <Paragraphs>80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Tahoma</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Minh Thông Đoàn</cp:lastModifiedBy>
  <cp:revision>3</cp:revision>
  <dcterms:created xsi:type="dcterms:W3CDTF">2024-10-30T15:50:00Z</dcterms:created>
  <dcterms:modified xsi:type="dcterms:W3CDTF">2024-10-31T00:54:07Z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AEC5FF5CE33E4E10B9AED2C25B7C7D86_12</vt:lpwstr>
  </property>
  <property fmtid="{D5CDD505-2E9C-101B-9397-08002B2CF9AE}" pid="3" name="KSOProductBuildVer">
    <vt:lpwstr>1033-12.2.0.18607</vt:lpwstr>
  </property>
</Properties>
</file>